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1" r:id="rId5"/>
  </p:sldMasterIdLst>
  <p:notesMasterIdLst>
    <p:notesMasterId r:id="rId82"/>
  </p:notesMasterIdLst>
  <p:handoutMasterIdLst>
    <p:handoutMasterId r:id="rId83"/>
  </p:handoutMasterIdLst>
  <p:sldIdLst>
    <p:sldId id="256" r:id="rId6"/>
    <p:sldId id="310" r:id="rId7"/>
    <p:sldId id="305" r:id="rId8"/>
    <p:sldId id="318" r:id="rId9"/>
    <p:sldId id="319" r:id="rId10"/>
    <p:sldId id="285" r:id="rId11"/>
    <p:sldId id="311" r:id="rId12"/>
    <p:sldId id="312" r:id="rId13"/>
    <p:sldId id="313" r:id="rId14"/>
    <p:sldId id="322" r:id="rId15"/>
    <p:sldId id="314" r:id="rId16"/>
    <p:sldId id="315" r:id="rId17"/>
    <p:sldId id="316" r:id="rId18"/>
    <p:sldId id="317" r:id="rId19"/>
    <p:sldId id="320" r:id="rId20"/>
    <p:sldId id="321" r:id="rId21"/>
    <p:sldId id="323" r:id="rId22"/>
    <p:sldId id="325" r:id="rId23"/>
    <p:sldId id="324" r:id="rId24"/>
    <p:sldId id="326" r:id="rId25"/>
    <p:sldId id="327" r:id="rId26"/>
    <p:sldId id="328" r:id="rId27"/>
    <p:sldId id="329" r:id="rId28"/>
    <p:sldId id="330" r:id="rId29"/>
    <p:sldId id="332" r:id="rId30"/>
    <p:sldId id="331" r:id="rId31"/>
    <p:sldId id="333" r:id="rId32"/>
    <p:sldId id="334" r:id="rId33"/>
    <p:sldId id="335" r:id="rId34"/>
    <p:sldId id="336" r:id="rId35"/>
    <p:sldId id="342" r:id="rId36"/>
    <p:sldId id="344" r:id="rId37"/>
    <p:sldId id="343" r:id="rId38"/>
    <p:sldId id="340" r:id="rId39"/>
    <p:sldId id="337" r:id="rId40"/>
    <p:sldId id="339" r:id="rId41"/>
    <p:sldId id="338" r:id="rId42"/>
    <p:sldId id="341" r:id="rId43"/>
    <p:sldId id="345" r:id="rId44"/>
    <p:sldId id="346" r:id="rId45"/>
    <p:sldId id="347" r:id="rId46"/>
    <p:sldId id="349" r:id="rId47"/>
    <p:sldId id="348" r:id="rId48"/>
    <p:sldId id="350" r:id="rId49"/>
    <p:sldId id="352" r:id="rId50"/>
    <p:sldId id="351" r:id="rId51"/>
    <p:sldId id="353" r:id="rId52"/>
    <p:sldId id="354" r:id="rId53"/>
    <p:sldId id="356" r:id="rId54"/>
    <p:sldId id="355" r:id="rId55"/>
    <p:sldId id="361" r:id="rId56"/>
    <p:sldId id="360" r:id="rId57"/>
    <p:sldId id="362" r:id="rId58"/>
    <p:sldId id="363" r:id="rId59"/>
    <p:sldId id="358" r:id="rId60"/>
    <p:sldId id="357" r:id="rId61"/>
    <p:sldId id="364" r:id="rId62"/>
    <p:sldId id="365" r:id="rId63"/>
    <p:sldId id="368" r:id="rId64"/>
    <p:sldId id="366" r:id="rId65"/>
    <p:sldId id="367" r:id="rId66"/>
    <p:sldId id="369" r:id="rId67"/>
    <p:sldId id="370" r:id="rId68"/>
    <p:sldId id="371" r:id="rId69"/>
    <p:sldId id="372" r:id="rId70"/>
    <p:sldId id="375" r:id="rId71"/>
    <p:sldId id="374" r:id="rId72"/>
    <p:sldId id="376" r:id="rId73"/>
    <p:sldId id="377" r:id="rId74"/>
    <p:sldId id="378" r:id="rId75"/>
    <p:sldId id="379" r:id="rId76"/>
    <p:sldId id="380" r:id="rId77"/>
    <p:sldId id="381" r:id="rId78"/>
    <p:sldId id="382" r:id="rId79"/>
    <p:sldId id="373" r:id="rId80"/>
    <p:sldId id="27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2597" autoAdjust="0"/>
  </p:normalViewPr>
  <p:slideViewPr>
    <p:cSldViewPr snapToGrid="0">
      <p:cViewPr varScale="1">
        <p:scale>
          <a:sx n="105" d="100"/>
          <a:sy n="105" d="100"/>
        </p:scale>
        <p:origin x="750" y="114"/>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5E1B6A-7036-4666-97B5-2FD34EB4B3C4}" type="doc">
      <dgm:prSet loTypeId="urn:microsoft.com/office/officeart/2005/8/layout/venn3" loCatId="relationship" qsTypeId="urn:microsoft.com/office/officeart/2005/8/quickstyle/simple1" qsCatId="simple" csTypeId="urn:microsoft.com/office/officeart/2005/8/colors/accent2_4" csCatId="accent2" phldr="1"/>
      <dgm:spPr/>
      <dgm:t>
        <a:bodyPr/>
        <a:lstStyle/>
        <a:p>
          <a:endParaRPr lang="en-US"/>
        </a:p>
      </dgm:t>
    </dgm:pt>
    <dgm:pt modelId="{6BEDFB29-FD3A-4C17-8E20-3DF13F70C4AC}">
      <dgm:prSet phldrT="[Text]" custT="1"/>
      <dgm:spPr>
        <a:solidFill>
          <a:srgbClr val="7FADF3">
            <a:alpha val="50000"/>
          </a:srgbClr>
        </a:solidFill>
      </dgm:spPr>
      <dgm:t>
        <a:bodyPr lIns="0" tIns="0" rIns="0" bIns="0"/>
        <a:lstStyle/>
        <a:p>
          <a:r>
            <a:rPr lang="en-US" sz="2800" dirty="0"/>
            <a:t>Prepare</a:t>
          </a:r>
        </a:p>
      </dgm:t>
    </dgm:pt>
    <dgm:pt modelId="{2061E29D-8076-409F-AD01-B327E338354F}" type="parTrans" cxnId="{60729AB9-FE82-40EB-90A3-6D188D201417}">
      <dgm:prSet/>
      <dgm:spPr/>
      <dgm:t>
        <a:bodyPr/>
        <a:lstStyle/>
        <a:p>
          <a:endParaRPr lang="en-US"/>
        </a:p>
      </dgm:t>
    </dgm:pt>
    <dgm:pt modelId="{7830213A-2BEC-4884-BDAD-42F74032C9ED}" type="sibTrans" cxnId="{60729AB9-FE82-40EB-90A3-6D188D201417}">
      <dgm:prSet/>
      <dgm:spPr/>
      <dgm:t>
        <a:bodyPr/>
        <a:lstStyle/>
        <a:p>
          <a:endParaRPr lang="en-US"/>
        </a:p>
      </dgm:t>
    </dgm:pt>
    <dgm:pt modelId="{89BFCAFE-3DAA-49A6-AB31-8952598A2B06}">
      <dgm:prSet phldrT="[Text]" custT="1"/>
      <dgm:spPr>
        <a:solidFill>
          <a:srgbClr val="9FBCFF">
            <a:alpha val="50000"/>
          </a:srgbClr>
        </a:solidFill>
      </dgm:spPr>
      <dgm:t>
        <a:bodyPr lIns="0" tIns="0" rIns="0" bIns="0"/>
        <a:lstStyle/>
        <a:p>
          <a:r>
            <a:rPr lang="en-US" sz="2800" dirty="0"/>
            <a:t>Model</a:t>
          </a:r>
        </a:p>
      </dgm:t>
    </dgm:pt>
    <dgm:pt modelId="{8683E394-57F3-4442-A3DB-5A3D6087E117}" type="parTrans" cxnId="{595A507F-4C2E-4A8C-8136-9C1009320BAD}">
      <dgm:prSet/>
      <dgm:spPr/>
      <dgm:t>
        <a:bodyPr/>
        <a:lstStyle/>
        <a:p>
          <a:endParaRPr lang="en-US"/>
        </a:p>
      </dgm:t>
    </dgm:pt>
    <dgm:pt modelId="{08EFB414-0845-47F1-9DD9-31B1C29B03E1}" type="sibTrans" cxnId="{595A507F-4C2E-4A8C-8136-9C1009320BAD}">
      <dgm:prSet/>
      <dgm:spPr/>
      <dgm:t>
        <a:bodyPr/>
        <a:lstStyle/>
        <a:p>
          <a:endParaRPr lang="en-US"/>
        </a:p>
      </dgm:t>
    </dgm:pt>
    <dgm:pt modelId="{E9D67952-E61C-4C1B-8F1F-8ECC658F4FA8}">
      <dgm:prSet phldrT="[Text]" custT="1"/>
      <dgm:spPr>
        <a:solidFill>
          <a:srgbClr val="CBD6FF">
            <a:alpha val="50000"/>
          </a:srgbClr>
        </a:solidFill>
      </dgm:spPr>
      <dgm:t>
        <a:bodyPr lIns="0" tIns="0" rIns="0" bIns="0"/>
        <a:lstStyle/>
        <a:p>
          <a:r>
            <a:rPr lang="en-US" sz="2800" dirty="0"/>
            <a:t>Visualize</a:t>
          </a:r>
        </a:p>
      </dgm:t>
    </dgm:pt>
    <dgm:pt modelId="{23DCB1CA-5CCA-4450-8ECA-9EB33BE9B8EF}" type="parTrans" cxnId="{A87A368D-1B1E-4CE3-B29F-17F8D2B5CAD2}">
      <dgm:prSet/>
      <dgm:spPr/>
      <dgm:t>
        <a:bodyPr/>
        <a:lstStyle/>
        <a:p>
          <a:endParaRPr lang="en-US"/>
        </a:p>
      </dgm:t>
    </dgm:pt>
    <dgm:pt modelId="{D8595D29-3455-4A64-A8D9-7B4C795DC2E4}" type="sibTrans" cxnId="{A87A368D-1B1E-4CE3-B29F-17F8D2B5CAD2}">
      <dgm:prSet/>
      <dgm:spPr/>
      <dgm:t>
        <a:bodyPr/>
        <a:lstStyle/>
        <a:p>
          <a:endParaRPr lang="en-US"/>
        </a:p>
      </dgm:t>
    </dgm:pt>
    <dgm:pt modelId="{6BCC2794-296B-4391-9507-A1695AE50EA6}">
      <dgm:prSet phldrT="[Text]" custT="1"/>
      <dgm:spPr>
        <a:solidFill>
          <a:srgbClr val="9FBCFF">
            <a:alpha val="50000"/>
          </a:srgbClr>
        </a:solidFill>
      </dgm:spPr>
      <dgm:t>
        <a:bodyPr lIns="0" tIns="0" rIns="0" bIns="0"/>
        <a:lstStyle/>
        <a:p>
          <a:r>
            <a:rPr lang="en-US" sz="2800" dirty="0"/>
            <a:t>Manage</a:t>
          </a:r>
        </a:p>
      </dgm:t>
    </dgm:pt>
    <dgm:pt modelId="{A0A59354-5800-421B-AD0D-E923C522A45D}" type="parTrans" cxnId="{088C4B49-8119-4ECA-8F65-74AE84281F13}">
      <dgm:prSet/>
      <dgm:spPr/>
      <dgm:t>
        <a:bodyPr/>
        <a:lstStyle/>
        <a:p>
          <a:endParaRPr lang="en-US"/>
        </a:p>
      </dgm:t>
    </dgm:pt>
    <dgm:pt modelId="{A34949F9-3039-442F-AB0B-C5740422CFD1}" type="sibTrans" cxnId="{088C4B49-8119-4ECA-8F65-74AE84281F13}">
      <dgm:prSet/>
      <dgm:spPr/>
      <dgm:t>
        <a:bodyPr/>
        <a:lstStyle/>
        <a:p>
          <a:endParaRPr lang="en-US"/>
        </a:p>
      </dgm:t>
    </dgm:pt>
    <dgm:pt modelId="{DB2EA97A-EBA7-4C35-940A-5D19930CD32F}">
      <dgm:prSet phldrT="[Text]" custT="1"/>
      <dgm:spPr>
        <a:solidFill>
          <a:srgbClr val="CBD6FF">
            <a:alpha val="50000"/>
          </a:srgbClr>
        </a:solidFill>
      </dgm:spPr>
      <dgm:t>
        <a:bodyPr lIns="0" tIns="0" rIns="0" bIns="0"/>
        <a:lstStyle/>
        <a:p>
          <a:r>
            <a:rPr lang="en-US" sz="2800" dirty="0"/>
            <a:t>Analyze</a:t>
          </a:r>
        </a:p>
      </dgm:t>
    </dgm:pt>
    <dgm:pt modelId="{869F99D6-6D3A-4426-B9CD-FDB4EDE56203}" type="parTrans" cxnId="{2D9237A9-98EA-4F14-BCED-C34FEEF06ABD}">
      <dgm:prSet/>
      <dgm:spPr/>
      <dgm:t>
        <a:bodyPr/>
        <a:lstStyle/>
        <a:p>
          <a:endParaRPr lang="en-US"/>
        </a:p>
      </dgm:t>
    </dgm:pt>
    <dgm:pt modelId="{6513A89B-75E7-42BA-B2D1-B861089885AA}" type="sibTrans" cxnId="{2D9237A9-98EA-4F14-BCED-C34FEEF06ABD}">
      <dgm:prSet/>
      <dgm:spPr/>
      <dgm:t>
        <a:bodyPr/>
        <a:lstStyle/>
        <a:p>
          <a:endParaRPr lang="en-US"/>
        </a:p>
      </dgm:t>
    </dgm:pt>
    <dgm:pt modelId="{829130FE-1EB3-496B-8DFC-E7839BD29CFD}" type="pres">
      <dgm:prSet presAssocID="{DA5E1B6A-7036-4666-97B5-2FD34EB4B3C4}" presName="Name0" presStyleCnt="0">
        <dgm:presLayoutVars>
          <dgm:dir/>
          <dgm:resizeHandles val="exact"/>
        </dgm:presLayoutVars>
      </dgm:prSet>
      <dgm:spPr/>
    </dgm:pt>
    <dgm:pt modelId="{79BDD6AE-82B1-477C-92C9-19586F6CAF24}" type="pres">
      <dgm:prSet presAssocID="{6BEDFB29-FD3A-4C17-8E20-3DF13F70C4AC}" presName="Name5" presStyleLbl="vennNode1" presStyleIdx="0" presStyleCnt="5">
        <dgm:presLayoutVars>
          <dgm:bulletEnabled val="1"/>
        </dgm:presLayoutVars>
      </dgm:prSet>
      <dgm:spPr/>
    </dgm:pt>
    <dgm:pt modelId="{7180FBC2-4B4F-4165-8BF2-04566F99E0A1}" type="pres">
      <dgm:prSet presAssocID="{7830213A-2BEC-4884-BDAD-42F74032C9ED}" presName="space" presStyleCnt="0"/>
      <dgm:spPr/>
    </dgm:pt>
    <dgm:pt modelId="{BAAAF0E5-1D37-4576-BD70-9BC5E404AAC0}" type="pres">
      <dgm:prSet presAssocID="{89BFCAFE-3DAA-49A6-AB31-8952598A2B06}" presName="Name5" presStyleLbl="vennNode1" presStyleIdx="1" presStyleCnt="5">
        <dgm:presLayoutVars>
          <dgm:bulletEnabled val="1"/>
        </dgm:presLayoutVars>
      </dgm:prSet>
      <dgm:spPr/>
    </dgm:pt>
    <dgm:pt modelId="{39783F31-543C-44DB-9F73-A57FE4FFCC1B}" type="pres">
      <dgm:prSet presAssocID="{08EFB414-0845-47F1-9DD9-31B1C29B03E1}" presName="space" presStyleCnt="0"/>
      <dgm:spPr/>
    </dgm:pt>
    <dgm:pt modelId="{980E318A-75E8-4823-BE8B-8E9769403C44}" type="pres">
      <dgm:prSet presAssocID="{E9D67952-E61C-4C1B-8F1F-8ECC658F4FA8}" presName="Name5" presStyleLbl="vennNode1" presStyleIdx="2" presStyleCnt="5">
        <dgm:presLayoutVars>
          <dgm:bulletEnabled val="1"/>
        </dgm:presLayoutVars>
      </dgm:prSet>
      <dgm:spPr/>
    </dgm:pt>
    <dgm:pt modelId="{3CD6E1DB-5564-44B6-805D-4A1AD0BE8FBA}" type="pres">
      <dgm:prSet presAssocID="{D8595D29-3455-4A64-A8D9-7B4C795DC2E4}" presName="space" presStyleCnt="0"/>
      <dgm:spPr/>
    </dgm:pt>
    <dgm:pt modelId="{F339D034-135E-4823-9800-67911C38AF2B}" type="pres">
      <dgm:prSet presAssocID="{DB2EA97A-EBA7-4C35-940A-5D19930CD32F}" presName="Name5" presStyleLbl="vennNode1" presStyleIdx="3" presStyleCnt="5">
        <dgm:presLayoutVars>
          <dgm:bulletEnabled val="1"/>
        </dgm:presLayoutVars>
      </dgm:prSet>
      <dgm:spPr/>
    </dgm:pt>
    <dgm:pt modelId="{78CCAEBA-FEEB-443D-8E15-CCD2066A828E}" type="pres">
      <dgm:prSet presAssocID="{6513A89B-75E7-42BA-B2D1-B861089885AA}" presName="space" presStyleCnt="0"/>
      <dgm:spPr/>
    </dgm:pt>
    <dgm:pt modelId="{9F50A0CD-E26E-4CD5-995A-043FBB177F68}" type="pres">
      <dgm:prSet presAssocID="{6BCC2794-296B-4391-9507-A1695AE50EA6}" presName="Name5" presStyleLbl="vennNode1" presStyleIdx="4" presStyleCnt="5">
        <dgm:presLayoutVars>
          <dgm:bulletEnabled val="1"/>
        </dgm:presLayoutVars>
      </dgm:prSet>
      <dgm:spPr/>
    </dgm:pt>
  </dgm:ptLst>
  <dgm:cxnLst>
    <dgm:cxn modelId="{828BE00C-62C5-40C6-BB32-4AA1CD080B6A}" type="presOf" srcId="{E9D67952-E61C-4C1B-8F1F-8ECC658F4FA8}" destId="{980E318A-75E8-4823-BE8B-8E9769403C44}" srcOrd="0" destOrd="0" presId="urn:microsoft.com/office/officeart/2005/8/layout/venn3"/>
    <dgm:cxn modelId="{534C1A5B-1EA6-4276-AA4F-214682C51FF8}" type="presOf" srcId="{DB2EA97A-EBA7-4C35-940A-5D19930CD32F}" destId="{F339D034-135E-4823-9800-67911C38AF2B}" srcOrd="0" destOrd="0" presId="urn:microsoft.com/office/officeart/2005/8/layout/venn3"/>
    <dgm:cxn modelId="{E7D26847-3BAD-4FFD-B1D3-3A98CD0DD94A}" type="presOf" srcId="{6BEDFB29-FD3A-4C17-8E20-3DF13F70C4AC}" destId="{79BDD6AE-82B1-477C-92C9-19586F6CAF24}" srcOrd="0" destOrd="0" presId="urn:microsoft.com/office/officeart/2005/8/layout/venn3"/>
    <dgm:cxn modelId="{088C4B49-8119-4ECA-8F65-74AE84281F13}" srcId="{DA5E1B6A-7036-4666-97B5-2FD34EB4B3C4}" destId="{6BCC2794-296B-4391-9507-A1695AE50EA6}" srcOrd="4" destOrd="0" parTransId="{A0A59354-5800-421B-AD0D-E923C522A45D}" sibTransId="{A34949F9-3039-442F-AB0B-C5740422CFD1}"/>
    <dgm:cxn modelId="{8547944C-0A7B-4FA1-A2BC-CCE9451A3FD6}" type="presOf" srcId="{6BCC2794-296B-4391-9507-A1695AE50EA6}" destId="{9F50A0CD-E26E-4CD5-995A-043FBB177F68}" srcOrd="0" destOrd="0" presId="urn:microsoft.com/office/officeart/2005/8/layout/venn3"/>
    <dgm:cxn modelId="{595A507F-4C2E-4A8C-8136-9C1009320BAD}" srcId="{DA5E1B6A-7036-4666-97B5-2FD34EB4B3C4}" destId="{89BFCAFE-3DAA-49A6-AB31-8952598A2B06}" srcOrd="1" destOrd="0" parTransId="{8683E394-57F3-4442-A3DB-5A3D6087E117}" sibTransId="{08EFB414-0845-47F1-9DD9-31B1C29B03E1}"/>
    <dgm:cxn modelId="{B9A39A8A-EB53-4E13-9E84-C299A09509F4}" type="presOf" srcId="{89BFCAFE-3DAA-49A6-AB31-8952598A2B06}" destId="{BAAAF0E5-1D37-4576-BD70-9BC5E404AAC0}" srcOrd="0" destOrd="0" presId="urn:microsoft.com/office/officeart/2005/8/layout/venn3"/>
    <dgm:cxn modelId="{A87A368D-1B1E-4CE3-B29F-17F8D2B5CAD2}" srcId="{DA5E1B6A-7036-4666-97B5-2FD34EB4B3C4}" destId="{E9D67952-E61C-4C1B-8F1F-8ECC658F4FA8}" srcOrd="2" destOrd="0" parTransId="{23DCB1CA-5CCA-4450-8ECA-9EB33BE9B8EF}" sibTransId="{D8595D29-3455-4A64-A8D9-7B4C795DC2E4}"/>
    <dgm:cxn modelId="{2D9237A9-98EA-4F14-BCED-C34FEEF06ABD}" srcId="{DA5E1B6A-7036-4666-97B5-2FD34EB4B3C4}" destId="{DB2EA97A-EBA7-4C35-940A-5D19930CD32F}" srcOrd="3" destOrd="0" parTransId="{869F99D6-6D3A-4426-B9CD-FDB4EDE56203}" sibTransId="{6513A89B-75E7-42BA-B2D1-B861089885AA}"/>
    <dgm:cxn modelId="{60729AB9-FE82-40EB-90A3-6D188D201417}" srcId="{DA5E1B6A-7036-4666-97B5-2FD34EB4B3C4}" destId="{6BEDFB29-FD3A-4C17-8E20-3DF13F70C4AC}" srcOrd="0" destOrd="0" parTransId="{2061E29D-8076-409F-AD01-B327E338354F}" sibTransId="{7830213A-2BEC-4884-BDAD-42F74032C9ED}"/>
    <dgm:cxn modelId="{E7C4BBBE-B3ED-4BB4-A220-B6CAD958B7AC}" type="presOf" srcId="{DA5E1B6A-7036-4666-97B5-2FD34EB4B3C4}" destId="{829130FE-1EB3-496B-8DFC-E7839BD29CFD}" srcOrd="0" destOrd="0" presId="urn:microsoft.com/office/officeart/2005/8/layout/venn3"/>
    <dgm:cxn modelId="{4BB842E6-F183-4912-9829-8C8B6D69572E}" type="presParOf" srcId="{829130FE-1EB3-496B-8DFC-E7839BD29CFD}" destId="{79BDD6AE-82B1-477C-92C9-19586F6CAF24}" srcOrd="0" destOrd="0" presId="urn:microsoft.com/office/officeart/2005/8/layout/venn3"/>
    <dgm:cxn modelId="{51DD5E05-8E7E-411D-9AB7-6D4C77A2E3C2}" type="presParOf" srcId="{829130FE-1EB3-496B-8DFC-E7839BD29CFD}" destId="{7180FBC2-4B4F-4165-8BF2-04566F99E0A1}" srcOrd="1" destOrd="0" presId="urn:microsoft.com/office/officeart/2005/8/layout/venn3"/>
    <dgm:cxn modelId="{A753656C-00CC-48E5-9ED8-2B765F36F9AE}" type="presParOf" srcId="{829130FE-1EB3-496B-8DFC-E7839BD29CFD}" destId="{BAAAF0E5-1D37-4576-BD70-9BC5E404AAC0}" srcOrd="2" destOrd="0" presId="urn:microsoft.com/office/officeart/2005/8/layout/venn3"/>
    <dgm:cxn modelId="{88F95A62-0A5D-4685-81CE-8CCCDAECBA80}" type="presParOf" srcId="{829130FE-1EB3-496B-8DFC-E7839BD29CFD}" destId="{39783F31-543C-44DB-9F73-A57FE4FFCC1B}" srcOrd="3" destOrd="0" presId="urn:microsoft.com/office/officeart/2005/8/layout/venn3"/>
    <dgm:cxn modelId="{C4A4F5B6-5106-443F-B868-939BAFDDF20D}" type="presParOf" srcId="{829130FE-1EB3-496B-8DFC-E7839BD29CFD}" destId="{980E318A-75E8-4823-BE8B-8E9769403C44}" srcOrd="4" destOrd="0" presId="urn:microsoft.com/office/officeart/2005/8/layout/venn3"/>
    <dgm:cxn modelId="{A84FB235-AF3B-4B1F-A0B1-BBF5A0DAD494}" type="presParOf" srcId="{829130FE-1EB3-496B-8DFC-E7839BD29CFD}" destId="{3CD6E1DB-5564-44B6-805D-4A1AD0BE8FBA}" srcOrd="5" destOrd="0" presId="urn:microsoft.com/office/officeart/2005/8/layout/venn3"/>
    <dgm:cxn modelId="{8606F47D-C4EC-4571-A243-C2A430DB6423}" type="presParOf" srcId="{829130FE-1EB3-496B-8DFC-E7839BD29CFD}" destId="{F339D034-135E-4823-9800-67911C38AF2B}" srcOrd="6" destOrd="0" presId="urn:microsoft.com/office/officeart/2005/8/layout/venn3"/>
    <dgm:cxn modelId="{9BA55DCF-6D40-49B6-83D7-98B69AD8F057}" type="presParOf" srcId="{829130FE-1EB3-496B-8DFC-E7839BD29CFD}" destId="{78CCAEBA-FEEB-443D-8E15-CCD2066A828E}" srcOrd="7" destOrd="0" presId="urn:microsoft.com/office/officeart/2005/8/layout/venn3"/>
    <dgm:cxn modelId="{0C6CABB4-2CB8-4367-99B2-D07804B300A7}" type="presParOf" srcId="{829130FE-1EB3-496B-8DFC-E7839BD29CFD}" destId="{9F50A0CD-E26E-4CD5-995A-043FBB177F68}"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DD6AE-82B1-477C-92C9-19586F6CAF24}">
      <dsp:nvSpPr>
        <dsp:cNvPr id="0" name=""/>
        <dsp:cNvSpPr/>
      </dsp:nvSpPr>
      <dsp:spPr>
        <a:xfrm>
          <a:off x="1328" y="638125"/>
          <a:ext cx="2591537" cy="2591537"/>
        </a:xfrm>
        <a:prstGeom prst="ellipse">
          <a:avLst/>
        </a:prstGeom>
        <a:solidFill>
          <a:srgbClr val="7FADF3">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Prepare</a:t>
          </a:r>
        </a:p>
      </dsp:txBody>
      <dsp:txXfrm>
        <a:off x="380850" y="1017647"/>
        <a:ext cx="1832493" cy="1832493"/>
      </dsp:txXfrm>
    </dsp:sp>
    <dsp:sp modelId="{BAAAF0E5-1D37-4576-BD70-9BC5E404AAC0}">
      <dsp:nvSpPr>
        <dsp:cNvPr id="0" name=""/>
        <dsp:cNvSpPr/>
      </dsp:nvSpPr>
      <dsp:spPr>
        <a:xfrm>
          <a:off x="2074559" y="638125"/>
          <a:ext cx="2591537" cy="2591537"/>
        </a:xfrm>
        <a:prstGeom prst="ellipse">
          <a:avLst/>
        </a:prstGeom>
        <a:solidFill>
          <a:srgbClr val="9FBCFF">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a:off x="2454081" y="1017647"/>
        <a:ext cx="1832493" cy="1832493"/>
      </dsp:txXfrm>
    </dsp:sp>
    <dsp:sp modelId="{980E318A-75E8-4823-BE8B-8E9769403C44}">
      <dsp:nvSpPr>
        <dsp:cNvPr id="0" name=""/>
        <dsp:cNvSpPr/>
      </dsp:nvSpPr>
      <dsp:spPr>
        <a:xfrm>
          <a:off x="4147789" y="638125"/>
          <a:ext cx="2591537" cy="2591537"/>
        </a:xfrm>
        <a:prstGeom prst="ellipse">
          <a:avLst/>
        </a:prstGeom>
        <a:solidFill>
          <a:srgbClr val="CBD6FF">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Visualize</a:t>
          </a:r>
        </a:p>
      </dsp:txBody>
      <dsp:txXfrm>
        <a:off x="4527311" y="1017647"/>
        <a:ext cx="1832493" cy="1832493"/>
      </dsp:txXfrm>
    </dsp:sp>
    <dsp:sp modelId="{F339D034-135E-4823-9800-67911C38AF2B}">
      <dsp:nvSpPr>
        <dsp:cNvPr id="0" name=""/>
        <dsp:cNvSpPr/>
      </dsp:nvSpPr>
      <dsp:spPr>
        <a:xfrm>
          <a:off x="6221019" y="638125"/>
          <a:ext cx="2591537" cy="2591537"/>
        </a:xfrm>
        <a:prstGeom prst="ellipse">
          <a:avLst/>
        </a:prstGeom>
        <a:solidFill>
          <a:srgbClr val="CBD6FF">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Analyze</a:t>
          </a:r>
        </a:p>
      </dsp:txBody>
      <dsp:txXfrm>
        <a:off x="6600541" y="1017647"/>
        <a:ext cx="1832493" cy="1832493"/>
      </dsp:txXfrm>
    </dsp:sp>
    <dsp:sp modelId="{9F50A0CD-E26E-4CD5-995A-043FBB177F68}">
      <dsp:nvSpPr>
        <dsp:cNvPr id="0" name=""/>
        <dsp:cNvSpPr/>
      </dsp:nvSpPr>
      <dsp:spPr>
        <a:xfrm>
          <a:off x="8294249" y="638125"/>
          <a:ext cx="2591537" cy="2591537"/>
        </a:xfrm>
        <a:prstGeom prst="ellipse">
          <a:avLst/>
        </a:prstGeom>
        <a:solidFill>
          <a:srgbClr val="9FBCFF">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8673771" y="1017647"/>
        <a:ext cx="1832493" cy="1832493"/>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a:t>20XX</a:t>
            </a:r>
            <a:endParaRPr lang="en-US" dirty="0"/>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a:t>20XX</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a:t>20XX</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a:t>20XX</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171380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312794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31810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8166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199593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23055142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333350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708690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095002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066022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012717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3925410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54847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68967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9402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479460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6113881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2864356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3909841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6582032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065278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a:t>20XX</a:t>
            </a:r>
            <a:endParaRPr lang="en-US" dirty="0"/>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96976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59515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16364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519388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15594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394897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93993119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61159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03272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264857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60164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31434556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75742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240880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9521808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602605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2526624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296416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680548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03790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518522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2298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6170824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6657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0821721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05113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334915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82637378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a:t>20XX</a:t>
            </a:r>
            <a:endParaRPr lang="en-US"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50" Type="http://schemas.openxmlformats.org/officeDocument/2006/relationships/theme" Target="../theme/theme2.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slideLayout" Target="../slideLayouts/slideLayout77.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8" Type="http://schemas.openxmlformats.org/officeDocument/2006/relationships/slideLayout" Target="../slideLayouts/slideLayout36.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20" Type="http://schemas.openxmlformats.org/officeDocument/2006/relationships/slideLayout" Target="../slideLayouts/slideLayout48.xml"/><Relationship Id="rId41" Type="http://schemas.openxmlformats.org/officeDocument/2006/relationships/slideLayout" Target="../slideLayouts/slideLayout69.xml"/><Relationship Id="rId1" Type="http://schemas.openxmlformats.org/officeDocument/2006/relationships/slideLayout" Target="../slideLayouts/slideLayout29.xml"/><Relationship Id="rId6"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sldNum="0" hdr="0" ftr="0" dt="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6692769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 id="2147483739" r:id="rId48"/>
    <p:sldLayoutId id="2147483740" r:id="rId49"/>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svg"/><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sv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jpe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1.svg"/><Relationship Id="rId7" Type="http://schemas.openxmlformats.org/officeDocument/2006/relationships/image" Target="../media/image55.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image" Target="../media/image50.png"/><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48.png"/><Relationship Id="rId19" Type="http://schemas.openxmlformats.org/officeDocument/2006/relationships/image" Target="../media/image66.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svg"/></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6.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sv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4" Type="http://schemas.openxmlformats.org/officeDocument/2006/relationships/image" Target="../media/image144.png"/></Relationships>
</file>

<file path=ppt/slides/_rels/slide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lstStyle/>
          <a:p>
            <a:r>
              <a:rPr lang="en-US" b="1" spc="400" dirty="0"/>
              <a:t>Data Analytics in Action</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647673"/>
          </a:xfrm>
        </p:spPr>
        <p:txBody>
          <a:bodyPr>
            <a:normAutofit/>
          </a:bodyPr>
          <a:lstStyle/>
          <a:p>
            <a:r>
              <a:rPr lang="en-US" dirty="0"/>
              <a:t>Mr. Tissana Tanaklang</a:t>
            </a:r>
            <a:endParaRPr lang="en-US" sz="1600" dirty="0">
              <a:solidFill>
                <a:schemeClr val="bg1"/>
              </a:solidFill>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Modeling</a:t>
            </a:r>
          </a:p>
        </p:txBody>
      </p:sp>
      <p:sp>
        <p:nvSpPr>
          <p:cNvPr id="8" name="TextBox 7">
            <a:extLst>
              <a:ext uri="{FF2B5EF4-FFF2-40B4-BE49-F238E27FC236}">
                <a16:creationId xmlns:a16="http://schemas.microsoft.com/office/drawing/2014/main" id="{79E88FFD-0799-83D2-5475-248BC55B7262}"/>
              </a:ext>
            </a:extLst>
          </p:cNvPr>
          <p:cNvSpPr txBox="1"/>
          <p:nvPr/>
        </p:nvSpPr>
        <p:spPr>
          <a:xfrm>
            <a:off x="3048699" y="6356350"/>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https://www.geeksforgeeks.org/</a:t>
            </a:r>
          </a:p>
        </p:txBody>
      </p:sp>
      <p:sp>
        <p:nvSpPr>
          <p:cNvPr id="9" name="TextBox 8">
            <a:extLst>
              <a:ext uri="{FF2B5EF4-FFF2-40B4-BE49-F238E27FC236}">
                <a16:creationId xmlns:a16="http://schemas.microsoft.com/office/drawing/2014/main" id="{268E9EDD-2CC5-A5A0-EA98-BD2856762D06}"/>
              </a:ext>
            </a:extLst>
          </p:cNvPr>
          <p:cNvSpPr txBox="1"/>
          <p:nvPr/>
        </p:nvSpPr>
        <p:spPr>
          <a:xfrm>
            <a:off x="536733" y="2638578"/>
            <a:ext cx="8073867"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explores data to learn about relationships between variables and subsequently.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Source Sans Pro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selects key variables and the most suitable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Source Sans Pro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develop data sets for training, testing, and production purposes.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builds and executes models based on the work done in the model planning phase.</a:t>
            </a:r>
          </a:p>
        </p:txBody>
      </p:sp>
      <p:pic>
        <p:nvPicPr>
          <p:cNvPr id="5" name="Picture 4" descr="A blue triangle logo&#10;&#10;Description automatically generated">
            <a:extLst>
              <a:ext uri="{FF2B5EF4-FFF2-40B4-BE49-F238E27FC236}">
                <a16:creationId xmlns:a16="http://schemas.microsoft.com/office/drawing/2014/main" id="{E6E9D390-733C-D106-EEA7-58A193009D0E}"/>
              </a:ext>
            </a:extLst>
          </p:cNvPr>
          <p:cNvPicPr>
            <a:picLocks noChangeAspect="1"/>
          </p:cNvPicPr>
          <p:nvPr/>
        </p:nvPicPr>
        <p:blipFill>
          <a:blip r:embed="rId2"/>
          <a:stretch>
            <a:fillRect/>
          </a:stretch>
        </p:blipFill>
        <p:spPr>
          <a:xfrm>
            <a:off x="9362375" y="2816892"/>
            <a:ext cx="2231209" cy="1674695"/>
          </a:xfrm>
          <a:prstGeom prst="rect">
            <a:avLst/>
          </a:prstGeom>
        </p:spPr>
      </p:pic>
    </p:spTree>
    <p:extLst>
      <p:ext uri="{BB962C8B-B14F-4D97-AF65-F5344CB8AC3E}">
        <p14:creationId xmlns:p14="http://schemas.microsoft.com/office/powerpoint/2010/main" val="347342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sz="4400" dirty="0"/>
              <a:t>From data to business insights with Power BI</a:t>
            </a:r>
            <a:endParaRPr lang="en-US" dirty="0"/>
          </a:p>
        </p:txBody>
      </p:sp>
      <p:sp>
        <p:nvSpPr>
          <p:cNvPr id="8" name="TextBox 7">
            <a:extLst>
              <a:ext uri="{FF2B5EF4-FFF2-40B4-BE49-F238E27FC236}">
                <a16:creationId xmlns:a16="http://schemas.microsoft.com/office/drawing/2014/main" id="{79E88FFD-0799-83D2-5475-248BC55B7262}"/>
              </a:ext>
            </a:extLst>
          </p:cNvPr>
          <p:cNvSpPr txBox="1"/>
          <p:nvPr/>
        </p:nvSpPr>
        <p:spPr>
          <a:xfrm>
            <a:off x="3048699" y="6356350"/>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grpSp>
        <p:nvGrpSpPr>
          <p:cNvPr id="3" name="Group 2" descr="A picture showing data ingestion from many different data sources to populate a Power BI report.">
            <a:extLst>
              <a:ext uri="{FF2B5EF4-FFF2-40B4-BE49-F238E27FC236}">
                <a16:creationId xmlns:a16="http://schemas.microsoft.com/office/drawing/2014/main" id="{EDCF6410-DD67-EB53-CA83-1FAF755916C4}"/>
              </a:ext>
            </a:extLst>
          </p:cNvPr>
          <p:cNvGrpSpPr>
            <a:grpSpLocks noChangeAspect="1"/>
          </p:cNvGrpSpPr>
          <p:nvPr/>
        </p:nvGrpSpPr>
        <p:grpSpPr>
          <a:xfrm>
            <a:off x="731400" y="2364083"/>
            <a:ext cx="10729198" cy="3285316"/>
            <a:chOff x="444486" y="2705694"/>
            <a:chExt cx="11532677" cy="3504274"/>
          </a:xfrm>
        </p:grpSpPr>
        <p:grpSp>
          <p:nvGrpSpPr>
            <p:cNvPr id="5" name="Group 4" descr="A picture showing data ingestion from many different data sources to populate a Power BI report.">
              <a:extLst>
                <a:ext uri="{FF2B5EF4-FFF2-40B4-BE49-F238E27FC236}">
                  <a16:creationId xmlns:a16="http://schemas.microsoft.com/office/drawing/2014/main" id="{5A32D31C-2BD6-D375-654B-D95EB2B4A226}"/>
                </a:ext>
              </a:extLst>
            </p:cNvPr>
            <p:cNvGrpSpPr/>
            <p:nvPr/>
          </p:nvGrpSpPr>
          <p:grpSpPr>
            <a:xfrm>
              <a:off x="3247272" y="2705694"/>
              <a:ext cx="8729891" cy="3504274"/>
              <a:chOff x="3579697" y="2750697"/>
              <a:chExt cx="8729891" cy="3504274"/>
            </a:xfrm>
          </p:grpSpPr>
          <p:pic>
            <p:nvPicPr>
              <p:cNvPr id="26" name="Graphic 25" descr="Filter with solid fill">
                <a:extLst>
                  <a:ext uri="{FF2B5EF4-FFF2-40B4-BE49-F238E27FC236}">
                    <a16:creationId xmlns:a16="http://schemas.microsoft.com/office/drawing/2014/main" id="{5E42F791-E46A-55BA-9F35-4C7F1206A0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3579697" y="3044813"/>
                <a:ext cx="2687869" cy="2687869"/>
              </a:xfrm>
              <a:prstGeom prst="rect">
                <a:avLst/>
              </a:prstGeom>
            </p:spPr>
          </p:pic>
          <p:pic>
            <p:nvPicPr>
              <p:cNvPr id="27" name="Graphic 26" descr="Gears outline">
                <a:extLst>
                  <a:ext uri="{FF2B5EF4-FFF2-40B4-BE49-F238E27FC236}">
                    <a16:creationId xmlns:a16="http://schemas.microsoft.com/office/drawing/2014/main" id="{667315F5-4965-C182-F69E-5A83EF65B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6870" y="3985165"/>
                <a:ext cx="607272" cy="607271"/>
              </a:xfrm>
              <a:prstGeom prst="rect">
                <a:avLst/>
              </a:prstGeom>
            </p:spPr>
          </p:pic>
          <p:pic>
            <p:nvPicPr>
              <p:cNvPr id="28" name="Graphic 27" descr="Single gear outline">
                <a:extLst>
                  <a:ext uri="{FF2B5EF4-FFF2-40B4-BE49-F238E27FC236}">
                    <a16:creationId xmlns:a16="http://schemas.microsoft.com/office/drawing/2014/main" id="{3E494F45-62F7-C128-103E-42435C83F1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52124" y="4207159"/>
                <a:ext cx="531232" cy="531232"/>
              </a:xfrm>
              <a:prstGeom prst="rect">
                <a:avLst/>
              </a:prstGeom>
            </p:spPr>
          </p:pic>
          <p:pic>
            <p:nvPicPr>
              <p:cNvPr id="29" name="Picture 28" descr="Graphical user interface, chart&#10;&#10;Description automatically generated">
                <a:extLst>
                  <a:ext uri="{FF2B5EF4-FFF2-40B4-BE49-F238E27FC236}">
                    <a16:creationId xmlns:a16="http://schemas.microsoft.com/office/drawing/2014/main" id="{8ED54EC5-AA30-4078-B6D2-F4811405CDA1}"/>
                  </a:ext>
                </a:extLst>
              </p:cNvPr>
              <p:cNvPicPr>
                <a:picLocks noChangeAspect="1"/>
              </p:cNvPicPr>
              <p:nvPr/>
            </p:nvPicPr>
            <p:blipFill>
              <a:blip r:embed="rId8"/>
              <a:stretch>
                <a:fillRect/>
              </a:stretch>
            </p:blipFill>
            <p:spPr>
              <a:xfrm>
                <a:off x="5992337" y="2750697"/>
                <a:ext cx="6317251" cy="3504274"/>
              </a:xfrm>
              <a:prstGeom prst="rect">
                <a:avLst/>
              </a:prstGeom>
              <a:ln>
                <a:solidFill>
                  <a:schemeClr val="tx1"/>
                </a:solidFill>
              </a:ln>
            </p:spPr>
          </p:pic>
        </p:grpSp>
        <p:grpSp>
          <p:nvGrpSpPr>
            <p:cNvPr id="6" name="Group 5">
              <a:extLst>
                <a:ext uri="{FF2B5EF4-FFF2-40B4-BE49-F238E27FC236}">
                  <a16:creationId xmlns:a16="http://schemas.microsoft.com/office/drawing/2014/main" id="{D6151FC0-37B3-0689-77E8-B15E08772FBD}"/>
                </a:ext>
              </a:extLst>
            </p:cNvPr>
            <p:cNvGrpSpPr/>
            <p:nvPr/>
          </p:nvGrpSpPr>
          <p:grpSpPr>
            <a:xfrm>
              <a:off x="444486" y="2876039"/>
              <a:ext cx="2984830" cy="2960075"/>
              <a:chOff x="1119684" y="3107197"/>
              <a:chExt cx="2984830" cy="2960075"/>
            </a:xfrm>
          </p:grpSpPr>
          <p:sp>
            <p:nvSpPr>
              <p:cNvPr id="7" name="Oval 6">
                <a:extLst>
                  <a:ext uri="{FF2B5EF4-FFF2-40B4-BE49-F238E27FC236}">
                    <a16:creationId xmlns:a16="http://schemas.microsoft.com/office/drawing/2014/main" id="{FB4EE460-CF6D-25F6-8A0A-3889631DF31A}"/>
                  </a:ext>
                </a:extLst>
              </p:cNvPr>
              <p:cNvSpPr/>
              <p:nvPr/>
            </p:nvSpPr>
            <p:spPr bwMode="auto">
              <a:xfrm>
                <a:off x="1119684" y="3107197"/>
                <a:ext cx="2984830" cy="29600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285CAFB9-FF68-F425-F4BD-BCF3797917AA}"/>
                  </a:ext>
                </a:extLst>
              </p:cNvPr>
              <p:cNvPicPr>
                <a:picLocks noChangeAspect="1"/>
              </p:cNvPicPr>
              <p:nvPr/>
            </p:nvPicPr>
            <p:blipFill>
              <a:blip r:embed="rId9"/>
              <a:stretch>
                <a:fillRect/>
              </a:stretch>
            </p:blipFill>
            <p:spPr>
              <a:xfrm>
                <a:off x="2785554" y="4288830"/>
                <a:ext cx="364480" cy="375589"/>
              </a:xfrm>
              <a:prstGeom prst="rect">
                <a:avLst/>
              </a:prstGeom>
              <a:ln>
                <a:noFill/>
              </a:ln>
            </p:spPr>
          </p:pic>
          <p:pic>
            <p:nvPicPr>
              <p:cNvPr id="11" name="Picture 10">
                <a:extLst>
                  <a:ext uri="{FF2B5EF4-FFF2-40B4-BE49-F238E27FC236}">
                    <a16:creationId xmlns:a16="http://schemas.microsoft.com/office/drawing/2014/main" id="{2B7206BE-1666-2DCC-5981-FD1C3A7BEA89}"/>
                  </a:ext>
                </a:extLst>
              </p:cNvPr>
              <p:cNvPicPr>
                <a:picLocks noChangeAspect="1"/>
              </p:cNvPicPr>
              <p:nvPr/>
            </p:nvPicPr>
            <p:blipFill>
              <a:blip r:embed="rId10"/>
              <a:stretch>
                <a:fillRect/>
              </a:stretch>
            </p:blipFill>
            <p:spPr>
              <a:xfrm>
                <a:off x="1378126" y="4512939"/>
                <a:ext cx="625418" cy="635359"/>
              </a:xfrm>
              <a:prstGeom prst="rect">
                <a:avLst/>
              </a:prstGeom>
              <a:ln>
                <a:noFill/>
              </a:ln>
            </p:spPr>
          </p:pic>
          <p:pic>
            <p:nvPicPr>
              <p:cNvPr id="12" name="Picture 11">
                <a:extLst>
                  <a:ext uri="{FF2B5EF4-FFF2-40B4-BE49-F238E27FC236}">
                    <a16:creationId xmlns:a16="http://schemas.microsoft.com/office/drawing/2014/main" id="{358DC74C-6F35-8617-340A-808BB945549B}"/>
                  </a:ext>
                </a:extLst>
              </p:cNvPr>
              <p:cNvPicPr>
                <a:picLocks noChangeAspect="1"/>
              </p:cNvPicPr>
              <p:nvPr/>
            </p:nvPicPr>
            <p:blipFill>
              <a:blip r:embed="rId11"/>
              <a:stretch>
                <a:fillRect/>
              </a:stretch>
            </p:blipFill>
            <p:spPr>
              <a:xfrm>
                <a:off x="2404077" y="3224749"/>
                <a:ext cx="471155" cy="481388"/>
              </a:xfrm>
              <a:prstGeom prst="rect">
                <a:avLst/>
              </a:prstGeom>
              <a:ln>
                <a:noFill/>
              </a:ln>
            </p:spPr>
          </p:pic>
          <p:pic>
            <p:nvPicPr>
              <p:cNvPr id="13" name="Picture 12" descr="Icon&#10;&#10;Description automatically generated">
                <a:extLst>
                  <a:ext uri="{FF2B5EF4-FFF2-40B4-BE49-F238E27FC236}">
                    <a16:creationId xmlns:a16="http://schemas.microsoft.com/office/drawing/2014/main" id="{AABAA95A-9764-32C5-E305-611A9587A3D9}"/>
                  </a:ext>
                </a:extLst>
              </p:cNvPr>
              <p:cNvPicPr>
                <a:picLocks noChangeAspect="1"/>
              </p:cNvPicPr>
              <p:nvPr/>
            </p:nvPicPr>
            <p:blipFill>
              <a:blip r:embed="rId12"/>
              <a:stretch>
                <a:fillRect/>
              </a:stretch>
            </p:blipFill>
            <p:spPr>
              <a:xfrm>
                <a:off x="3345088" y="4408496"/>
                <a:ext cx="432355" cy="425216"/>
              </a:xfrm>
              <a:prstGeom prst="rect">
                <a:avLst/>
              </a:prstGeom>
              <a:ln>
                <a:noFill/>
              </a:ln>
            </p:spPr>
          </p:pic>
          <p:pic>
            <p:nvPicPr>
              <p:cNvPr id="14" name="Picture 13">
                <a:extLst>
                  <a:ext uri="{FF2B5EF4-FFF2-40B4-BE49-F238E27FC236}">
                    <a16:creationId xmlns:a16="http://schemas.microsoft.com/office/drawing/2014/main" id="{91E3D5AE-C99B-B03F-817E-F47C6A5B81D8}"/>
                  </a:ext>
                </a:extLst>
              </p:cNvPr>
              <p:cNvPicPr>
                <a:picLocks noChangeAspect="1"/>
              </p:cNvPicPr>
              <p:nvPr/>
            </p:nvPicPr>
            <p:blipFill>
              <a:blip r:embed="rId13"/>
              <a:stretch>
                <a:fillRect/>
              </a:stretch>
            </p:blipFill>
            <p:spPr>
              <a:xfrm>
                <a:off x="1818610" y="3863534"/>
                <a:ext cx="476809" cy="491966"/>
              </a:xfrm>
              <a:prstGeom prst="rect">
                <a:avLst/>
              </a:prstGeom>
              <a:ln>
                <a:noFill/>
              </a:ln>
            </p:spPr>
          </p:pic>
          <p:pic>
            <p:nvPicPr>
              <p:cNvPr id="15" name="Picture 14">
                <a:extLst>
                  <a:ext uri="{FF2B5EF4-FFF2-40B4-BE49-F238E27FC236}">
                    <a16:creationId xmlns:a16="http://schemas.microsoft.com/office/drawing/2014/main" id="{7207852D-6CC5-3EC8-F8C3-57544C8AA23A}"/>
                  </a:ext>
                </a:extLst>
              </p:cNvPr>
              <p:cNvPicPr>
                <a:picLocks noChangeAspect="1"/>
              </p:cNvPicPr>
              <p:nvPr/>
            </p:nvPicPr>
            <p:blipFill>
              <a:blip r:embed="rId14"/>
              <a:stretch>
                <a:fillRect/>
              </a:stretch>
            </p:blipFill>
            <p:spPr>
              <a:xfrm>
                <a:off x="2484193" y="5475880"/>
                <a:ext cx="499335" cy="478426"/>
              </a:xfrm>
              <a:prstGeom prst="rect">
                <a:avLst/>
              </a:prstGeom>
              <a:ln>
                <a:noFill/>
              </a:ln>
            </p:spPr>
          </p:pic>
          <p:pic>
            <p:nvPicPr>
              <p:cNvPr id="16" name="Picture 15">
                <a:extLst>
                  <a:ext uri="{FF2B5EF4-FFF2-40B4-BE49-F238E27FC236}">
                    <a16:creationId xmlns:a16="http://schemas.microsoft.com/office/drawing/2014/main" id="{72F9112D-1315-4DCE-4794-7C383CE36DC3}"/>
                  </a:ext>
                </a:extLst>
              </p:cNvPr>
              <p:cNvPicPr>
                <a:picLocks noChangeAspect="1"/>
              </p:cNvPicPr>
              <p:nvPr/>
            </p:nvPicPr>
            <p:blipFill>
              <a:blip r:embed="rId15"/>
              <a:stretch>
                <a:fillRect/>
              </a:stretch>
            </p:blipFill>
            <p:spPr>
              <a:xfrm>
                <a:off x="1376590" y="4056558"/>
                <a:ext cx="263660" cy="273802"/>
              </a:xfrm>
              <a:prstGeom prst="rect">
                <a:avLst/>
              </a:prstGeom>
              <a:ln>
                <a:noFill/>
              </a:ln>
            </p:spPr>
          </p:pic>
          <p:pic>
            <p:nvPicPr>
              <p:cNvPr id="17" name="Picture 16">
                <a:extLst>
                  <a:ext uri="{FF2B5EF4-FFF2-40B4-BE49-F238E27FC236}">
                    <a16:creationId xmlns:a16="http://schemas.microsoft.com/office/drawing/2014/main" id="{DA373984-E3B5-62BF-F26E-34B336772AF0}"/>
                  </a:ext>
                </a:extLst>
              </p:cNvPr>
              <p:cNvPicPr>
                <a:picLocks noChangeAspect="1"/>
              </p:cNvPicPr>
              <p:nvPr/>
            </p:nvPicPr>
            <p:blipFill rotWithShape="1">
              <a:blip r:embed="rId16"/>
              <a:srcRect l="18449" t="18449" r="18449" b="18449"/>
              <a:stretch/>
            </p:blipFill>
            <p:spPr>
              <a:xfrm>
                <a:off x="3512930" y="3889849"/>
                <a:ext cx="417206" cy="433255"/>
              </a:xfrm>
              <a:prstGeom prst="rect">
                <a:avLst/>
              </a:prstGeom>
              <a:ln>
                <a:noFill/>
              </a:ln>
            </p:spPr>
          </p:pic>
          <p:pic>
            <p:nvPicPr>
              <p:cNvPr id="18" name="Picture 17" descr="tmpb3jdpwfd">
                <a:extLst>
                  <a:ext uri="{FF2B5EF4-FFF2-40B4-BE49-F238E27FC236}">
                    <a16:creationId xmlns:a16="http://schemas.microsoft.com/office/drawing/2014/main" id="{69B38D40-9D33-CDA0-C9F6-A50862BBD426}"/>
                  </a:ext>
                </a:extLst>
              </p:cNvPr>
              <p:cNvPicPr>
                <a:picLocks noChangeAspect="1"/>
              </p:cNvPicPr>
              <p:nvPr/>
            </p:nvPicPr>
            <p:blipFill>
              <a:blip r:embed="rId17"/>
              <a:stretch>
                <a:fillRect/>
              </a:stretch>
            </p:blipFill>
            <p:spPr>
              <a:xfrm>
                <a:off x="2874646" y="4916798"/>
                <a:ext cx="941654" cy="687569"/>
              </a:xfrm>
              <a:prstGeom prst="rect">
                <a:avLst/>
              </a:prstGeom>
              <a:ln>
                <a:noFill/>
              </a:ln>
            </p:spPr>
          </p:pic>
          <p:pic>
            <p:nvPicPr>
              <p:cNvPr id="19" name="Picture 4" descr="Image result for mailchimp logo">
                <a:extLst>
                  <a:ext uri="{FF2B5EF4-FFF2-40B4-BE49-F238E27FC236}">
                    <a16:creationId xmlns:a16="http://schemas.microsoft.com/office/drawing/2014/main" id="{29CC3E6F-AD79-FD9A-D1C7-8C61CB24958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522032" y="3582856"/>
                <a:ext cx="294625" cy="320744"/>
              </a:xfrm>
              <a:prstGeom prst="rect">
                <a:avLst/>
              </a:prstGeom>
              <a:ln>
                <a:noFill/>
              </a:ln>
              <a:extLst>
                <a:ext uri="{909E8E84-426E-40DD-AFC4-6F175D3DCCD1}">
                  <a14:hiddenFill xmlns:a14="http://schemas.microsoft.com/office/drawing/2010/main">
                    <a:solidFill>
                      <a:srgbClr val="FFFFFF"/>
                    </a:solidFill>
                  </a14:hiddenFill>
                </a:ext>
              </a:extLst>
            </p:spPr>
          </p:pic>
          <p:pic>
            <p:nvPicPr>
              <p:cNvPr id="20" name="Picture 19" descr="tmp1jb5nrdx">
                <a:extLst>
                  <a:ext uri="{FF2B5EF4-FFF2-40B4-BE49-F238E27FC236}">
                    <a16:creationId xmlns:a16="http://schemas.microsoft.com/office/drawing/2014/main" id="{0834BF73-646C-8070-3A73-9FCDF83B3F9F}"/>
                  </a:ext>
                </a:extLst>
              </p:cNvPr>
              <p:cNvPicPr>
                <a:picLocks noChangeAspect="1"/>
              </p:cNvPicPr>
              <p:nvPr/>
            </p:nvPicPr>
            <p:blipFill rotWithShape="1">
              <a:blip r:embed="rId19">
                <a:clrChange>
                  <a:clrFrom>
                    <a:srgbClr val="FFFFFF"/>
                  </a:clrFrom>
                  <a:clrTo>
                    <a:srgbClr val="FFFFFF">
                      <a:alpha val="0"/>
                    </a:srgbClr>
                  </a:clrTo>
                </a:clrChange>
              </a:blip>
              <a:srcRect r="66893"/>
              <a:stretch/>
            </p:blipFill>
            <p:spPr>
              <a:xfrm>
                <a:off x="2370869" y="4747557"/>
                <a:ext cx="520839" cy="502366"/>
              </a:xfrm>
              <a:prstGeom prst="rect">
                <a:avLst/>
              </a:prstGeom>
              <a:ln>
                <a:noFill/>
              </a:ln>
            </p:spPr>
          </p:pic>
          <p:pic>
            <p:nvPicPr>
              <p:cNvPr id="21" name="Picture 20">
                <a:extLst>
                  <a:ext uri="{FF2B5EF4-FFF2-40B4-BE49-F238E27FC236}">
                    <a16:creationId xmlns:a16="http://schemas.microsoft.com/office/drawing/2014/main" id="{841F8C2F-117D-DADE-FCE0-568511D4FF3F}"/>
                  </a:ext>
                </a:extLst>
              </p:cNvPr>
              <p:cNvPicPr>
                <a:picLocks noChangeAspect="1"/>
              </p:cNvPicPr>
              <p:nvPr/>
            </p:nvPicPr>
            <p:blipFill>
              <a:blip r:embed="rId20"/>
              <a:stretch>
                <a:fillRect/>
              </a:stretch>
            </p:blipFill>
            <p:spPr>
              <a:xfrm>
                <a:off x="1835201" y="3296164"/>
                <a:ext cx="612393" cy="528261"/>
              </a:xfrm>
              <a:prstGeom prst="rect">
                <a:avLst/>
              </a:prstGeom>
              <a:ln>
                <a:noFill/>
              </a:ln>
            </p:spPr>
          </p:pic>
          <p:pic>
            <p:nvPicPr>
              <p:cNvPr id="22" name="Picture 21">
                <a:extLst>
                  <a:ext uri="{FF2B5EF4-FFF2-40B4-BE49-F238E27FC236}">
                    <a16:creationId xmlns:a16="http://schemas.microsoft.com/office/drawing/2014/main" id="{3ED67C12-7E46-4E6B-4AFA-AAF2CE0A8BA2}"/>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2743888" y="3281840"/>
                <a:ext cx="826407" cy="653863"/>
              </a:xfrm>
              <a:prstGeom prst="rect">
                <a:avLst/>
              </a:prstGeom>
              <a:ln>
                <a:noFill/>
              </a:ln>
            </p:spPr>
          </p:pic>
          <p:pic>
            <p:nvPicPr>
              <p:cNvPr id="23" name="Picture 4" descr="Image result for sap">
                <a:extLst>
                  <a:ext uri="{FF2B5EF4-FFF2-40B4-BE49-F238E27FC236}">
                    <a16:creationId xmlns:a16="http://schemas.microsoft.com/office/drawing/2014/main" id="{375D3546-8CEE-0793-30AC-10A000CD2F2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676235" y="5265934"/>
                <a:ext cx="908936" cy="4813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 name="Picture 2" descr="Image result for oracle">
                <a:extLst>
                  <a:ext uri="{FF2B5EF4-FFF2-40B4-BE49-F238E27FC236}">
                    <a16:creationId xmlns:a16="http://schemas.microsoft.com/office/drawing/2014/main" id="{CEBBFD15-B1B5-8A39-7220-D89018D1075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324897" y="3950659"/>
                <a:ext cx="1158889" cy="2875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10" descr="Related image">
                <a:extLst>
                  <a:ext uri="{FF2B5EF4-FFF2-40B4-BE49-F238E27FC236}">
                    <a16:creationId xmlns:a16="http://schemas.microsoft.com/office/drawing/2014/main" id="{9B99203E-5668-9E89-1371-A5FEF314F970}"/>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44675" y="4273200"/>
                <a:ext cx="523809" cy="543959"/>
              </a:xfrm>
              <a:prstGeom prst="rect">
                <a:avLst/>
              </a:prstGeom>
              <a:noFill/>
              <a:ln>
                <a:no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809110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sz="4400" dirty="0"/>
              <a:t>Different types of analysis</a:t>
            </a:r>
            <a:endParaRPr lang="en-US" dirty="0"/>
          </a:p>
        </p:txBody>
      </p:sp>
      <p:sp>
        <p:nvSpPr>
          <p:cNvPr id="8" name="TextBox 7">
            <a:extLst>
              <a:ext uri="{FF2B5EF4-FFF2-40B4-BE49-F238E27FC236}">
                <a16:creationId xmlns:a16="http://schemas.microsoft.com/office/drawing/2014/main" id="{79E88FFD-0799-83D2-5475-248BC55B7262}"/>
              </a:ext>
            </a:extLst>
          </p:cNvPr>
          <p:cNvSpPr txBox="1"/>
          <p:nvPr/>
        </p:nvSpPr>
        <p:spPr>
          <a:xfrm>
            <a:off x="3048699" y="6356350"/>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4" name="TextBox 3">
            <a:extLst>
              <a:ext uri="{FF2B5EF4-FFF2-40B4-BE49-F238E27FC236}">
                <a16:creationId xmlns:a16="http://schemas.microsoft.com/office/drawing/2014/main" id="{3E936D41-9EA5-2646-9E15-9CF97346BB10}"/>
              </a:ext>
            </a:extLst>
          </p:cNvPr>
          <p:cNvSpPr txBox="1"/>
          <p:nvPr/>
        </p:nvSpPr>
        <p:spPr>
          <a:xfrm>
            <a:off x="3184159" y="2168795"/>
            <a:ext cx="6094602" cy="313932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Data analysis is another form of storytelling with five categories: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Source Sans Pro Light"/>
                <a:ea typeface="+mn-ea"/>
                <a:cs typeface="+mn-cs"/>
              </a:rPr>
              <a:t>Descriptive </a:t>
            </a: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 Summarize past data</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Source Sans Pro Light"/>
                <a:ea typeface="+mn-ea"/>
                <a:cs typeface="+mn-cs"/>
              </a:rPr>
              <a:t>Diagnostic </a:t>
            </a: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 Explain past data</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Source Sans Pro Light"/>
                <a:ea typeface="+mn-ea"/>
                <a:cs typeface="+mn-cs"/>
              </a:rPr>
              <a:t>Predictive </a:t>
            </a: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 Forecast future data</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Source Sans Pro Light"/>
                <a:ea typeface="+mn-ea"/>
                <a:cs typeface="+mn-cs"/>
              </a:rPr>
              <a:t>Prescriptive </a:t>
            </a: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 Optimize future data</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Source Sans Pro Light"/>
                <a:ea typeface="+mn-ea"/>
                <a:cs typeface="+mn-cs"/>
              </a:rPr>
              <a:t>Cognitive </a:t>
            </a: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 Learn from data</a:t>
            </a:r>
            <a:endParaRPr lang="en-US" dirty="0">
              <a:solidFill>
                <a:prstClr val="black"/>
              </a:solidFill>
              <a:latin typeface="Source Sans Pro Light"/>
            </a:endParaRPr>
          </a:p>
        </p:txBody>
      </p:sp>
    </p:spTree>
    <p:extLst>
      <p:ext uri="{BB962C8B-B14F-4D97-AF65-F5344CB8AC3E}">
        <p14:creationId xmlns:p14="http://schemas.microsoft.com/office/powerpoint/2010/main" val="417390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sz="4400" dirty="0"/>
              <a:t>Tasks of a Data Analyst</a:t>
            </a:r>
          </a:p>
        </p:txBody>
      </p:sp>
      <p:sp>
        <p:nvSpPr>
          <p:cNvPr id="8" name="TextBox 7">
            <a:extLst>
              <a:ext uri="{FF2B5EF4-FFF2-40B4-BE49-F238E27FC236}">
                <a16:creationId xmlns:a16="http://schemas.microsoft.com/office/drawing/2014/main" id="{79E88FFD-0799-83D2-5475-248BC55B7262}"/>
              </a:ext>
            </a:extLst>
          </p:cNvPr>
          <p:cNvSpPr txBox="1"/>
          <p:nvPr/>
        </p:nvSpPr>
        <p:spPr>
          <a:xfrm>
            <a:off x="3048699" y="6356350"/>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graphicFrame>
        <p:nvGraphicFramePr>
          <p:cNvPr id="4" name="Diagram 3" descr="The tasks of a data analyst are: Prepare, Model, Visualize, Analyze, and Manage">
            <a:extLst>
              <a:ext uri="{FF2B5EF4-FFF2-40B4-BE49-F238E27FC236}">
                <a16:creationId xmlns:a16="http://schemas.microsoft.com/office/drawing/2014/main" id="{0EB41247-DEC4-43EE-F55A-E4CCC337B3B5}"/>
              </a:ext>
            </a:extLst>
          </p:cNvPr>
          <p:cNvGraphicFramePr/>
          <p:nvPr/>
        </p:nvGraphicFramePr>
        <p:xfrm>
          <a:off x="649568" y="1841326"/>
          <a:ext cx="10887116" cy="3867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991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Microsoft Power BI</a:t>
            </a:r>
            <a:endParaRPr lang="en-US" sz="4400" dirty="0"/>
          </a:p>
        </p:txBody>
      </p:sp>
      <p:sp>
        <p:nvSpPr>
          <p:cNvPr id="8" name="TextBox 7">
            <a:extLst>
              <a:ext uri="{FF2B5EF4-FFF2-40B4-BE49-F238E27FC236}">
                <a16:creationId xmlns:a16="http://schemas.microsoft.com/office/drawing/2014/main" id="{79E88FFD-0799-83D2-5475-248BC55B7262}"/>
              </a:ext>
            </a:extLst>
          </p:cNvPr>
          <p:cNvSpPr txBox="1"/>
          <p:nvPr/>
        </p:nvSpPr>
        <p:spPr>
          <a:xfrm>
            <a:off x="3048699" y="6356350"/>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grpSp>
        <p:nvGrpSpPr>
          <p:cNvPr id="3" name="Group 2" descr="Combination of Power BI Desktop with a completed report, then a browser with the published report, and a mobile phone with the published report.">
            <a:extLst>
              <a:ext uri="{FF2B5EF4-FFF2-40B4-BE49-F238E27FC236}">
                <a16:creationId xmlns:a16="http://schemas.microsoft.com/office/drawing/2014/main" id="{FE83BF99-D683-F2AD-50EB-2D4A3B767CE4}"/>
              </a:ext>
            </a:extLst>
          </p:cNvPr>
          <p:cNvGrpSpPr/>
          <p:nvPr/>
        </p:nvGrpSpPr>
        <p:grpSpPr>
          <a:xfrm>
            <a:off x="2652015" y="1450135"/>
            <a:ext cx="6491286" cy="4480440"/>
            <a:chOff x="2994056" y="1696161"/>
            <a:chExt cx="6203888" cy="4174525"/>
          </a:xfrm>
        </p:grpSpPr>
        <p:sp>
          <p:nvSpPr>
            <p:cNvPr id="5" name="Freeform 51">
              <a:extLst>
                <a:ext uri="{FF2B5EF4-FFF2-40B4-BE49-F238E27FC236}">
                  <a16:creationId xmlns:a16="http://schemas.microsoft.com/office/drawing/2014/main" id="{717E1043-183D-F8E6-9E55-6073E4D93792}"/>
                </a:ext>
              </a:extLst>
            </p:cNvPr>
            <p:cNvSpPr>
              <a:spLocks/>
            </p:cNvSpPr>
            <p:nvPr/>
          </p:nvSpPr>
          <p:spPr bwMode="auto">
            <a:xfrm>
              <a:off x="2994056" y="5391685"/>
              <a:ext cx="6178287" cy="23667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6" name="Rectangle 5">
              <a:extLst>
                <a:ext uri="{FF2B5EF4-FFF2-40B4-BE49-F238E27FC236}">
                  <a16:creationId xmlns:a16="http://schemas.microsoft.com/office/drawing/2014/main" id="{A0862BE9-BC41-B23F-4C75-6143AF8DDD56}"/>
                </a:ext>
              </a:extLst>
            </p:cNvPr>
            <p:cNvSpPr/>
            <p:nvPr/>
          </p:nvSpPr>
          <p:spPr bwMode="auto">
            <a:xfrm>
              <a:off x="3564336" y="2203133"/>
              <a:ext cx="5130727" cy="31951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grpSp>
          <p:nvGrpSpPr>
            <p:cNvPr id="7" name="Group 6">
              <a:extLst>
                <a:ext uri="{FF2B5EF4-FFF2-40B4-BE49-F238E27FC236}">
                  <a16:creationId xmlns:a16="http://schemas.microsoft.com/office/drawing/2014/main" id="{3A81EEA6-EA26-7EDE-3A89-C952E9AE49F2}"/>
                </a:ext>
              </a:extLst>
            </p:cNvPr>
            <p:cNvGrpSpPr/>
            <p:nvPr/>
          </p:nvGrpSpPr>
          <p:grpSpPr>
            <a:xfrm>
              <a:off x="3625127" y="2279056"/>
              <a:ext cx="5022405" cy="3042263"/>
              <a:chOff x="0" y="3175"/>
              <a:chExt cx="12436475" cy="6988175"/>
            </a:xfrm>
          </p:grpSpPr>
          <p:pic>
            <p:nvPicPr>
              <p:cNvPr id="20" name="Picture 2" descr="Graphical user interface, application&#10;&#10;Description automatically generated">
                <a:extLst>
                  <a:ext uri="{FF2B5EF4-FFF2-40B4-BE49-F238E27FC236}">
                    <a16:creationId xmlns:a16="http://schemas.microsoft.com/office/drawing/2014/main" id="{73B46E78-9028-312A-16CA-3C61966EE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436475" cy="6988175"/>
              </a:xfrm>
              <a:prstGeom prst="rect">
                <a:avLst/>
              </a:prstGeom>
              <a:noFill/>
            </p:spPr>
          </p:pic>
          <p:sp>
            <p:nvSpPr>
              <p:cNvPr id="21" name="Rectangle 20">
                <a:extLst>
                  <a:ext uri="{FF2B5EF4-FFF2-40B4-BE49-F238E27FC236}">
                    <a16:creationId xmlns:a16="http://schemas.microsoft.com/office/drawing/2014/main" id="{29747DDF-ED02-C245-5F5B-F8A515C6A233}"/>
                  </a:ext>
                </a:extLst>
              </p:cNvPr>
              <p:cNvSpPr/>
              <p:nvPr/>
            </p:nvSpPr>
            <p:spPr bwMode="auto">
              <a:xfrm>
                <a:off x="11600523" y="192765"/>
                <a:ext cx="800718" cy="168052"/>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B27A6739-BE79-4AC6-CB75-138BAEB96C1A}"/>
                </a:ext>
              </a:extLst>
            </p:cNvPr>
            <p:cNvSpPr/>
            <p:nvPr/>
          </p:nvSpPr>
          <p:spPr bwMode="auto">
            <a:xfrm>
              <a:off x="6736458" y="4398389"/>
              <a:ext cx="2461486" cy="147229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grpSp>
          <p:nvGrpSpPr>
            <p:cNvPr id="10" name="Group 9">
              <a:extLst>
                <a:ext uri="{FF2B5EF4-FFF2-40B4-BE49-F238E27FC236}">
                  <a16:creationId xmlns:a16="http://schemas.microsoft.com/office/drawing/2014/main" id="{7AB6DEBB-E35A-69F9-FBD8-404FD9298320}"/>
                </a:ext>
              </a:extLst>
            </p:cNvPr>
            <p:cNvGrpSpPr/>
            <p:nvPr/>
          </p:nvGrpSpPr>
          <p:grpSpPr>
            <a:xfrm>
              <a:off x="7527396" y="1696161"/>
              <a:ext cx="994803" cy="2072734"/>
              <a:chOff x="8369753" y="2367154"/>
              <a:chExt cx="1039300" cy="2182906"/>
            </a:xfrm>
          </p:grpSpPr>
          <p:sp>
            <p:nvSpPr>
              <p:cNvPr id="12" name="AutoShape 3">
                <a:extLst>
                  <a:ext uri="{FF2B5EF4-FFF2-40B4-BE49-F238E27FC236}">
                    <a16:creationId xmlns:a16="http://schemas.microsoft.com/office/drawing/2014/main" id="{42E1E347-0567-8B09-4938-DD0DE148CD1D}"/>
                  </a:ext>
                </a:extLst>
              </p:cNvPr>
              <p:cNvSpPr>
                <a:spLocks noChangeAspect="1" noChangeArrowheads="1" noTextEdit="1"/>
              </p:cNvSpPr>
              <p:nvPr/>
            </p:nvSpPr>
            <p:spPr bwMode="auto">
              <a:xfrm>
                <a:off x="8369753" y="2367154"/>
                <a:ext cx="1030095" cy="19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3" name="Freeform 5">
                <a:extLst>
                  <a:ext uri="{FF2B5EF4-FFF2-40B4-BE49-F238E27FC236}">
                    <a16:creationId xmlns:a16="http://schemas.microsoft.com/office/drawing/2014/main" id="{57B85741-17C2-D8DA-6749-C6D168FF4DFA}"/>
                  </a:ext>
                </a:extLst>
              </p:cNvPr>
              <p:cNvSpPr>
                <a:spLocks/>
              </p:cNvSpPr>
              <p:nvPr/>
            </p:nvSpPr>
            <p:spPr bwMode="auto">
              <a:xfrm>
                <a:off x="8378958" y="2658783"/>
                <a:ext cx="1030095" cy="189127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4" name="Freeform 10">
                <a:extLst>
                  <a:ext uri="{FF2B5EF4-FFF2-40B4-BE49-F238E27FC236}">
                    <a16:creationId xmlns:a16="http://schemas.microsoft.com/office/drawing/2014/main" id="{25D8F08E-8488-0059-4F3D-574D89107923}"/>
                  </a:ext>
                </a:extLst>
              </p:cNvPr>
              <p:cNvSpPr>
                <a:spLocks/>
              </p:cNvSpPr>
              <p:nvPr/>
            </p:nvSpPr>
            <p:spPr bwMode="auto">
              <a:xfrm>
                <a:off x="8779398" y="4382278"/>
                <a:ext cx="220012" cy="11590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5" name="Freeform 9">
                <a:extLst>
                  <a:ext uri="{FF2B5EF4-FFF2-40B4-BE49-F238E27FC236}">
                    <a16:creationId xmlns:a16="http://schemas.microsoft.com/office/drawing/2014/main" id="{D5D54439-147D-54C5-6A00-1581EB8D5694}"/>
                  </a:ext>
                </a:extLst>
              </p:cNvPr>
              <p:cNvSpPr>
                <a:spLocks/>
              </p:cNvSpPr>
              <p:nvPr/>
            </p:nvSpPr>
            <p:spPr bwMode="auto">
              <a:xfrm>
                <a:off x="9247037" y="4411491"/>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6" name="Rectangle 15">
                <a:extLst>
                  <a:ext uri="{FF2B5EF4-FFF2-40B4-BE49-F238E27FC236}">
                    <a16:creationId xmlns:a16="http://schemas.microsoft.com/office/drawing/2014/main" id="{6FCB593E-BFAA-A612-BD27-38DA10EEEB4C}"/>
                  </a:ext>
                </a:extLst>
              </p:cNvPr>
              <p:cNvSpPr>
                <a:spLocks noChangeArrowheads="1"/>
              </p:cNvSpPr>
              <p:nvPr/>
            </p:nvSpPr>
            <p:spPr bwMode="auto">
              <a:xfrm>
                <a:off x="8435293" y="2830924"/>
                <a:ext cx="925153" cy="1499599"/>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17" name="Freeform 7">
                <a:extLst>
                  <a:ext uri="{FF2B5EF4-FFF2-40B4-BE49-F238E27FC236}">
                    <a16:creationId xmlns:a16="http://schemas.microsoft.com/office/drawing/2014/main" id="{0EE71BB2-928F-ED97-0538-7C791FA99FB1}"/>
                  </a:ext>
                </a:extLst>
              </p:cNvPr>
              <p:cNvSpPr>
                <a:spLocks/>
              </p:cNvSpPr>
              <p:nvPr/>
            </p:nvSpPr>
            <p:spPr bwMode="auto">
              <a:xfrm>
                <a:off x="8608175" y="2727170"/>
                <a:ext cx="562456" cy="29213"/>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8" name="Freeform 8">
                <a:extLst>
                  <a:ext uri="{FF2B5EF4-FFF2-40B4-BE49-F238E27FC236}">
                    <a16:creationId xmlns:a16="http://schemas.microsoft.com/office/drawing/2014/main" id="{900BDC82-F212-153B-F2C2-C01B00303DA8}"/>
                  </a:ext>
                </a:extLst>
              </p:cNvPr>
              <p:cNvSpPr>
                <a:spLocks/>
              </p:cNvSpPr>
              <p:nvPr/>
            </p:nvSpPr>
            <p:spPr bwMode="auto">
              <a:xfrm>
                <a:off x="8426827" y="4411491"/>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pic>
            <p:nvPicPr>
              <p:cNvPr id="19" name="Picture 18">
                <a:extLst>
                  <a:ext uri="{FF2B5EF4-FFF2-40B4-BE49-F238E27FC236}">
                    <a16:creationId xmlns:a16="http://schemas.microsoft.com/office/drawing/2014/main" id="{5F3009ED-EF4E-8BEC-BFC1-93C4C64F7119}"/>
                  </a:ext>
                </a:extLst>
              </p:cNvPr>
              <p:cNvPicPr>
                <a:picLocks noChangeAspect="1"/>
              </p:cNvPicPr>
              <p:nvPr/>
            </p:nvPicPr>
            <p:blipFill>
              <a:blip r:embed="rId3"/>
              <a:stretch>
                <a:fillRect/>
              </a:stretch>
            </p:blipFill>
            <p:spPr>
              <a:xfrm>
                <a:off x="8482198" y="2867962"/>
                <a:ext cx="831344" cy="1422124"/>
              </a:xfrm>
              <a:prstGeom prst="rect">
                <a:avLst/>
              </a:prstGeom>
            </p:spPr>
          </p:pic>
        </p:grpSp>
        <p:pic>
          <p:nvPicPr>
            <p:cNvPr id="11" name="Picture 10">
              <a:extLst>
                <a:ext uri="{FF2B5EF4-FFF2-40B4-BE49-F238E27FC236}">
                  <a16:creationId xmlns:a16="http://schemas.microsoft.com/office/drawing/2014/main" id="{4BCDE9EB-3804-C20F-99E5-56D3640053A7}"/>
                </a:ext>
              </a:extLst>
            </p:cNvPr>
            <p:cNvPicPr>
              <a:picLocks noChangeAspect="1"/>
            </p:cNvPicPr>
            <p:nvPr/>
          </p:nvPicPr>
          <p:blipFill rotWithShape="1">
            <a:blip r:embed="rId4"/>
            <a:srcRect r="16512"/>
            <a:stretch/>
          </p:blipFill>
          <p:spPr>
            <a:xfrm>
              <a:off x="6776498" y="4442800"/>
              <a:ext cx="2342532" cy="1378261"/>
            </a:xfrm>
            <a:prstGeom prst="rect">
              <a:avLst/>
            </a:prstGeom>
          </p:spPr>
        </p:pic>
      </p:grpSp>
    </p:spTree>
    <p:extLst>
      <p:ext uri="{BB962C8B-B14F-4D97-AF65-F5344CB8AC3E}">
        <p14:creationId xmlns:p14="http://schemas.microsoft.com/office/powerpoint/2010/main" val="2131944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The flow of Power BI</a:t>
            </a:r>
            <a:endParaRPr lang="en-US" sz="4400" dirty="0"/>
          </a:p>
        </p:txBody>
      </p:sp>
      <p:sp>
        <p:nvSpPr>
          <p:cNvPr id="8" name="TextBox 7">
            <a:extLst>
              <a:ext uri="{FF2B5EF4-FFF2-40B4-BE49-F238E27FC236}">
                <a16:creationId xmlns:a16="http://schemas.microsoft.com/office/drawing/2014/main" id="{79E88FFD-0799-83D2-5475-248BC55B7262}"/>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4" name="TextBox 3">
            <a:extLst>
              <a:ext uri="{FF2B5EF4-FFF2-40B4-BE49-F238E27FC236}">
                <a16:creationId xmlns:a16="http://schemas.microsoft.com/office/drawing/2014/main" id="{246867D1-5340-AAAD-B929-4E07A4D1C9F1}"/>
              </a:ext>
            </a:extLst>
          </p:cNvPr>
          <p:cNvSpPr txBox="1">
            <a:spLocks/>
          </p:cNvSpPr>
          <p:nvPr/>
        </p:nvSpPr>
        <p:spPr>
          <a:xfrm>
            <a:off x="295089" y="1546489"/>
            <a:ext cx="3479303" cy="337414"/>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a:latin typeface="+mj-lt"/>
              </a:rPr>
              <a:t>Data sources</a:t>
            </a:r>
          </a:p>
        </p:txBody>
      </p:sp>
      <p:sp>
        <p:nvSpPr>
          <p:cNvPr id="22" name="TextBox 46">
            <a:extLst>
              <a:ext uri="{FF2B5EF4-FFF2-40B4-BE49-F238E27FC236}">
                <a16:creationId xmlns:a16="http://schemas.microsoft.com/office/drawing/2014/main" id="{9FF2C7C5-E030-9E0F-14FE-411358A432A5}"/>
              </a:ext>
            </a:extLst>
          </p:cNvPr>
          <p:cNvSpPr txBox="1">
            <a:spLocks/>
          </p:cNvSpPr>
          <p:nvPr/>
        </p:nvSpPr>
        <p:spPr>
          <a:xfrm>
            <a:off x="4056296" y="1663935"/>
            <a:ext cx="3479303" cy="337414"/>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a:latin typeface="+mj-lt"/>
              </a:rPr>
              <a:t>Power BI Desktop</a:t>
            </a:r>
          </a:p>
        </p:txBody>
      </p:sp>
      <p:sp>
        <p:nvSpPr>
          <p:cNvPr id="23" name="TextBox 46">
            <a:extLst>
              <a:ext uri="{FF2B5EF4-FFF2-40B4-BE49-F238E27FC236}">
                <a16:creationId xmlns:a16="http://schemas.microsoft.com/office/drawing/2014/main" id="{8320754A-0B70-0927-50A8-63E3254B7C52}"/>
              </a:ext>
            </a:extLst>
          </p:cNvPr>
          <p:cNvSpPr txBox="1">
            <a:spLocks/>
          </p:cNvSpPr>
          <p:nvPr/>
        </p:nvSpPr>
        <p:spPr>
          <a:xfrm>
            <a:off x="8030862" y="1663935"/>
            <a:ext cx="3479303" cy="337414"/>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a:latin typeface="+mj-lt"/>
              </a:rPr>
              <a:t>Power BI service &amp; Mobile</a:t>
            </a:r>
          </a:p>
        </p:txBody>
      </p:sp>
      <p:grpSp>
        <p:nvGrpSpPr>
          <p:cNvPr id="24" name="Group 23" descr="Image displaying the use of Power BI. From left to right the steps are: get data, build report in Power BI desktop, publish report to the Power BI service, and disseminate via the Power BI service or Power BI mobile.">
            <a:extLst>
              <a:ext uri="{FF2B5EF4-FFF2-40B4-BE49-F238E27FC236}">
                <a16:creationId xmlns:a16="http://schemas.microsoft.com/office/drawing/2014/main" id="{B5CEA373-BE3A-71F0-5138-1ABA627AB86B}"/>
              </a:ext>
            </a:extLst>
          </p:cNvPr>
          <p:cNvGrpSpPr/>
          <p:nvPr/>
        </p:nvGrpSpPr>
        <p:grpSpPr>
          <a:xfrm>
            <a:off x="1116664" y="1994831"/>
            <a:ext cx="9945225" cy="4213440"/>
            <a:chOff x="82950" y="1527722"/>
            <a:chExt cx="12456930" cy="5277561"/>
          </a:xfrm>
        </p:grpSpPr>
        <p:grpSp>
          <p:nvGrpSpPr>
            <p:cNvPr id="25" name="Group 2">
              <a:extLst>
                <a:ext uri="{FF2B5EF4-FFF2-40B4-BE49-F238E27FC236}">
                  <a16:creationId xmlns:a16="http://schemas.microsoft.com/office/drawing/2014/main" id="{0A606C75-9C40-CA78-04DD-E3D6DE76C197}"/>
                </a:ext>
              </a:extLst>
            </p:cNvPr>
            <p:cNvGrpSpPr/>
            <p:nvPr/>
          </p:nvGrpSpPr>
          <p:grpSpPr>
            <a:xfrm>
              <a:off x="2875435" y="1527722"/>
              <a:ext cx="6049507" cy="4806663"/>
              <a:chOff x="1974463" y="838360"/>
              <a:chExt cx="7921623" cy="6461124"/>
            </a:xfrm>
          </p:grpSpPr>
          <p:sp>
            <p:nvSpPr>
              <p:cNvPr id="55" name="Rectangle 41">
                <a:extLst>
                  <a:ext uri="{FF2B5EF4-FFF2-40B4-BE49-F238E27FC236}">
                    <a16:creationId xmlns:a16="http://schemas.microsoft.com/office/drawing/2014/main" id="{77506F24-9300-90AB-0380-EF31EF103DDA}"/>
                  </a:ext>
                </a:extLst>
              </p:cNvPr>
              <p:cNvSpPr/>
              <p:nvPr/>
            </p:nvSpPr>
            <p:spPr bwMode="auto">
              <a:xfrm>
                <a:off x="2726539" y="1860636"/>
                <a:ext cx="6350224" cy="360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42">
                <a:extLst>
                  <a:ext uri="{FF2B5EF4-FFF2-40B4-BE49-F238E27FC236}">
                    <a16:creationId xmlns:a16="http://schemas.microsoft.com/office/drawing/2014/main" id="{54E5F051-146F-6A8E-28D3-E247C5C4E03B}"/>
                  </a:ext>
                </a:extLst>
              </p:cNvPr>
              <p:cNvSpPr/>
              <p:nvPr/>
            </p:nvSpPr>
            <p:spPr bwMode="auto">
              <a:xfrm>
                <a:off x="2852861" y="1824039"/>
                <a:ext cx="6157789" cy="114304"/>
              </a:xfrm>
              <a:prstGeom prst="rect">
                <a:avLst/>
              </a:prstGeom>
              <a:solidFill>
                <a:srgbClr val="3B3A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Graphic 43" descr="Monitor outline">
                <a:extLst>
                  <a:ext uri="{FF2B5EF4-FFF2-40B4-BE49-F238E27FC236}">
                    <a16:creationId xmlns:a16="http://schemas.microsoft.com/office/drawing/2014/main" id="{B98F3021-FDEF-C676-B44E-DAAE57FB79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4463" y="838360"/>
                <a:ext cx="7921623" cy="6461124"/>
              </a:xfrm>
              <a:prstGeom prst="rect">
                <a:avLst/>
              </a:prstGeom>
            </p:spPr>
          </p:pic>
          <p:pic>
            <p:nvPicPr>
              <p:cNvPr id="58" name="Picture 44" descr="Graphical user interface, chart, application&#10;&#10;Description automatically generated">
                <a:extLst>
                  <a:ext uri="{FF2B5EF4-FFF2-40B4-BE49-F238E27FC236}">
                    <a16:creationId xmlns:a16="http://schemas.microsoft.com/office/drawing/2014/main" id="{0ABFFBF9-851E-5352-D340-9DB02F5E2E08}"/>
                  </a:ext>
                </a:extLst>
              </p:cNvPr>
              <p:cNvPicPr>
                <a:picLocks noChangeAspect="1"/>
              </p:cNvPicPr>
              <p:nvPr/>
            </p:nvPicPr>
            <p:blipFill>
              <a:blip r:embed="rId4"/>
              <a:stretch>
                <a:fillRect/>
              </a:stretch>
            </p:blipFill>
            <p:spPr>
              <a:xfrm>
                <a:off x="2852862" y="1938343"/>
                <a:ext cx="6157789" cy="3433758"/>
              </a:xfrm>
              <a:prstGeom prst="rect">
                <a:avLst/>
              </a:prstGeom>
            </p:spPr>
          </p:pic>
        </p:grpSp>
        <p:grpSp>
          <p:nvGrpSpPr>
            <p:cNvPr id="26" name="Group 3">
              <a:extLst>
                <a:ext uri="{FF2B5EF4-FFF2-40B4-BE49-F238E27FC236}">
                  <a16:creationId xmlns:a16="http://schemas.microsoft.com/office/drawing/2014/main" id="{136F27BD-72BE-58D7-1F38-0A329286C11A}"/>
                </a:ext>
              </a:extLst>
            </p:cNvPr>
            <p:cNvGrpSpPr/>
            <p:nvPr/>
          </p:nvGrpSpPr>
          <p:grpSpPr>
            <a:xfrm>
              <a:off x="9387198" y="4416757"/>
              <a:ext cx="3152682" cy="2388526"/>
              <a:chOff x="5452912" y="2191145"/>
              <a:chExt cx="7030504" cy="4545710"/>
            </a:xfrm>
          </p:grpSpPr>
          <p:pic>
            <p:nvPicPr>
              <p:cNvPr id="50" name="Picture 36" descr="A screenshot of a computer screen&#10;&#10;Description generated with very high confidence">
                <a:extLst>
                  <a:ext uri="{FF2B5EF4-FFF2-40B4-BE49-F238E27FC236}">
                    <a16:creationId xmlns:a16="http://schemas.microsoft.com/office/drawing/2014/main" id="{6C016BEC-D0DF-5B19-5F8A-DE8B1DCB5B4B}"/>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52912" y="2191145"/>
                <a:ext cx="7030504" cy="4545710"/>
              </a:xfrm>
              <a:prstGeom prst="rect">
                <a:avLst/>
              </a:prstGeom>
            </p:spPr>
          </p:pic>
          <p:pic>
            <p:nvPicPr>
              <p:cNvPr id="51" name="Picture 37" descr="A screenshot of a cell phone&#10;&#10;Description generated with very high confidence">
                <a:extLst>
                  <a:ext uri="{FF2B5EF4-FFF2-40B4-BE49-F238E27FC236}">
                    <a16:creationId xmlns:a16="http://schemas.microsoft.com/office/drawing/2014/main" id="{D37079DD-1867-5ED8-54A0-AC2357AC7C9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 r="-4741"/>
              <a:stretch/>
            </p:blipFill>
            <p:spPr>
              <a:xfrm>
                <a:off x="6382018" y="2839073"/>
                <a:ext cx="5214395" cy="3194440"/>
              </a:xfrm>
              <a:prstGeom prst="rect">
                <a:avLst/>
              </a:prstGeom>
              <a:solidFill>
                <a:schemeClr val="accent6">
                  <a:lumMod val="75000"/>
                </a:schemeClr>
              </a:solidFill>
            </p:spPr>
          </p:pic>
          <p:pic>
            <p:nvPicPr>
              <p:cNvPr id="52" name="Picture 38">
                <a:extLst>
                  <a:ext uri="{FF2B5EF4-FFF2-40B4-BE49-F238E27FC236}">
                    <a16:creationId xmlns:a16="http://schemas.microsoft.com/office/drawing/2014/main" id="{0EDAF56B-5393-530A-11F3-64C0D17B9947}"/>
                  </a:ext>
                </a:extLst>
              </p:cNvPr>
              <p:cNvPicPr>
                <a:picLocks noChangeAspect="1"/>
              </p:cNvPicPr>
              <p:nvPr/>
            </p:nvPicPr>
            <p:blipFill rotWithShape="1">
              <a:blip r:embed="rId7"/>
              <a:srcRect l="1" r="-1522"/>
              <a:stretch/>
            </p:blipFill>
            <p:spPr>
              <a:xfrm>
                <a:off x="6382066" y="2835922"/>
                <a:ext cx="5214346" cy="3203096"/>
              </a:xfrm>
              <a:prstGeom prst="rect">
                <a:avLst/>
              </a:prstGeom>
              <a:solidFill>
                <a:schemeClr val="accent6">
                  <a:lumMod val="75000"/>
                </a:schemeClr>
              </a:solidFill>
            </p:spPr>
          </p:pic>
          <p:pic>
            <p:nvPicPr>
              <p:cNvPr id="53" name="Picture 39">
                <a:extLst>
                  <a:ext uri="{FF2B5EF4-FFF2-40B4-BE49-F238E27FC236}">
                    <a16:creationId xmlns:a16="http://schemas.microsoft.com/office/drawing/2014/main" id="{ED86FF2C-4373-6A4F-FCDA-39C11E4A6055}"/>
                  </a:ext>
                </a:extLst>
              </p:cNvPr>
              <p:cNvPicPr>
                <a:picLocks noChangeAspect="1"/>
              </p:cNvPicPr>
              <p:nvPr/>
            </p:nvPicPr>
            <p:blipFill rotWithShape="1">
              <a:blip r:embed="rId8"/>
              <a:srcRect r="11466"/>
              <a:stretch/>
            </p:blipFill>
            <p:spPr>
              <a:xfrm>
                <a:off x="6386228" y="2838209"/>
                <a:ext cx="5210184" cy="3216356"/>
              </a:xfrm>
              <a:prstGeom prst="rect">
                <a:avLst/>
              </a:prstGeom>
            </p:spPr>
          </p:pic>
          <p:pic>
            <p:nvPicPr>
              <p:cNvPr id="54" name="Picture 40">
                <a:extLst>
                  <a:ext uri="{FF2B5EF4-FFF2-40B4-BE49-F238E27FC236}">
                    <a16:creationId xmlns:a16="http://schemas.microsoft.com/office/drawing/2014/main" id="{A0B2ABA4-9565-872C-82F9-C46B25E9DEBA}"/>
                  </a:ext>
                </a:extLst>
              </p:cNvPr>
              <p:cNvPicPr>
                <a:picLocks noChangeAspect="1"/>
              </p:cNvPicPr>
              <p:nvPr/>
            </p:nvPicPr>
            <p:blipFill rotWithShape="1">
              <a:blip r:embed="rId9"/>
              <a:srcRect r="20362"/>
              <a:stretch/>
            </p:blipFill>
            <p:spPr>
              <a:xfrm>
                <a:off x="6382018" y="2838209"/>
                <a:ext cx="5210183" cy="3203096"/>
              </a:xfrm>
              <a:prstGeom prst="rect">
                <a:avLst/>
              </a:prstGeom>
            </p:spPr>
          </p:pic>
        </p:grpSp>
        <p:grpSp>
          <p:nvGrpSpPr>
            <p:cNvPr id="27" name="Group 4">
              <a:extLst>
                <a:ext uri="{FF2B5EF4-FFF2-40B4-BE49-F238E27FC236}">
                  <a16:creationId xmlns:a16="http://schemas.microsoft.com/office/drawing/2014/main" id="{5DFCB40F-B9A3-549C-149C-799BB895DA5F}"/>
                </a:ext>
              </a:extLst>
            </p:cNvPr>
            <p:cNvGrpSpPr/>
            <p:nvPr/>
          </p:nvGrpSpPr>
          <p:grpSpPr>
            <a:xfrm>
              <a:off x="10051138" y="2003345"/>
              <a:ext cx="882068" cy="1748988"/>
              <a:chOff x="7432338" y="3323620"/>
              <a:chExt cx="1096985" cy="1997980"/>
            </a:xfrm>
          </p:grpSpPr>
          <p:sp>
            <p:nvSpPr>
              <p:cNvPr id="43" name="Freeform 5">
                <a:extLst>
                  <a:ext uri="{FF2B5EF4-FFF2-40B4-BE49-F238E27FC236}">
                    <a16:creationId xmlns:a16="http://schemas.microsoft.com/office/drawing/2014/main" id="{654868EB-BD3B-D5D2-1871-48170361D136}"/>
                  </a:ext>
                </a:extLst>
              </p:cNvPr>
              <p:cNvSpPr>
                <a:spLocks/>
              </p:cNvSpPr>
              <p:nvPr/>
            </p:nvSpPr>
            <p:spPr bwMode="auto">
              <a:xfrm>
                <a:off x="7432338" y="3323620"/>
                <a:ext cx="1096985" cy="1997980"/>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44" name="Freeform 10">
                <a:extLst>
                  <a:ext uri="{FF2B5EF4-FFF2-40B4-BE49-F238E27FC236}">
                    <a16:creationId xmlns:a16="http://schemas.microsoft.com/office/drawing/2014/main" id="{1C6175D6-BC62-1D7B-EDF0-1767A92C6E48}"/>
                  </a:ext>
                </a:extLst>
              </p:cNvPr>
              <p:cNvSpPr>
                <a:spLocks/>
              </p:cNvSpPr>
              <p:nvPr/>
            </p:nvSpPr>
            <p:spPr bwMode="auto">
              <a:xfrm>
                <a:off x="7855016" y="5131022"/>
                <a:ext cx="234299" cy="12244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45" name="Freeform 9">
                <a:extLst>
                  <a:ext uri="{FF2B5EF4-FFF2-40B4-BE49-F238E27FC236}">
                    <a16:creationId xmlns:a16="http://schemas.microsoft.com/office/drawing/2014/main" id="{46E36AF9-631E-D254-BA90-D8A4B5A47F3C}"/>
                  </a:ext>
                </a:extLst>
              </p:cNvPr>
              <p:cNvSpPr>
                <a:spLocks/>
              </p:cNvSpPr>
              <p:nvPr/>
            </p:nvSpPr>
            <p:spPr bwMode="auto">
              <a:xfrm>
                <a:off x="8353021"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46" name="Rectangle 32">
                <a:extLst>
                  <a:ext uri="{FF2B5EF4-FFF2-40B4-BE49-F238E27FC236}">
                    <a16:creationId xmlns:a16="http://schemas.microsoft.com/office/drawing/2014/main" id="{6E825469-56F6-AC1F-66C1-DC8575473DD8}"/>
                  </a:ext>
                </a:extLst>
              </p:cNvPr>
              <p:cNvSpPr>
                <a:spLocks noChangeArrowheads="1"/>
              </p:cNvSpPr>
              <p:nvPr/>
            </p:nvSpPr>
            <p:spPr bwMode="auto">
              <a:xfrm>
                <a:off x="7488566" y="3492144"/>
                <a:ext cx="985229" cy="1584204"/>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47" name="Freeform 7">
                <a:extLst>
                  <a:ext uri="{FF2B5EF4-FFF2-40B4-BE49-F238E27FC236}">
                    <a16:creationId xmlns:a16="http://schemas.microsoft.com/office/drawing/2014/main" id="{1FA4F4C0-528C-AA03-F1FF-5EC0222C3909}"/>
                  </a:ext>
                </a:extLst>
              </p:cNvPr>
              <p:cNvSpPr>
                <a:spLocks/>
              </p:cNvSpPr>
              <p:nvPr/>
            </p:nvSpPr>
            <p:spPr bwMode="auto">
              <a:xfrm>
                <a:off x="7672674" y="3382536"/>
                <a:ext cx="598980" cy="3086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48" name="Freeform 8">
                <a:extLst>
                  <a:ext uri="{FF2B5EF4-FFF2-40B4-BE49-F238E27FC236}">
                    <a16:creationId xmlns:a16="http://schemas.microsoft.com/office/drawing/2014/main" id="{AD7176C8-E46B-6846-A8D3-C11F8CE3B816}"/>
                  </a:ext>
                </a:extLst>
              </p:cNvPr>
              <p:cNvSpPr>
                <a:spLocks/>
              </p:cNvSpPr>
              <p:nvPr/>
            </p:nvSpPr>
            <p:spPr bwMode="auto">
              <a:xfrm>
                <a:off x="7479550"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pic>
            <p:nvPicPr>
              <p:cNvPr id="49" name="Picture 35" descr="Chart, funnel chart&#10;&#10;Description automatically generated">
                <a:extLst>
                  <a:ext uri="{FF2B5EF4-FFF2-40B4-BE49-F238E27FC236}">
                    <a16:creationId xmlns:a16="http://schemas.microsoft.com/office/drawing/2014/main" id="{6F1B9A38-3E76-2A7D-5AB2-6A36DB7F1AD8}"/>
                  </a:ext>
                </a:extLst>
              </p:cNvPr>
              <p:cNvPicPr>
                <a:picLocks noChangeAspect="1"/>
              </p:cNvPicPr>
              <p:nvPr/>
            </p:nvPicPr>
            <p:blipFill>
              <a:blip r:embed="rId10"/>
              <a:stretch>
                <a:fillRect/>
              </a:stretch>
            </p:blipFill>
            <p:spPr>
              <a:xfrm>
                <a:off x="7538517" y="3531271"/>
                <a:ext cx="885328" cy="1502358"/>
              </a:xfrm>
              <a:prstGeom prst="rect">
                <a:avLst/>
              </a:prstGeom>
            </p:spPr>
          </p:pic>
        </p:grpSp>
        <p:pic>
          <p:nvPicPr>
            <p:cNvPr id="28" name="Graphic 5" descr="Database with solid fill">
              <a:extLst>
                <a:ext uri="{FF2B5EF4-FFF2-40B4-BE49-F238E27FC236}">
                  <a16:creationId xmlns:a16="http://schemas.microsoft.com/office/drawing/2014/main" id="{EDEB3C73-E8F6-F225-7FE4-FF1DD690A9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0" y="3541411"/>
              <a:ext cx="914400" cy="914400"/>
            </a:xfrm>
            <a:prstGeom prst="rect">
              <a:avLst/>
            </a:prstGeom>
          </p:spPr>
        </p:pic>
        <p:pic>
          <p:nvPicPr>
            <p:cNvPr id="29" name="Graphic 6" descr="Folder Search with solid fill">
              <a:extLst>
                <a:ext uri="{FF2B5EF4-FFF2-40B4-BE49-F238E27FC236}">
                  <a16:creationId xmlns:a16="http://schemas.microsoft.com/office/drawing/2014/main" id="{21F7D829-5912-969A-140E-97B1225427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544" y="1828461"/>
              <a:ext cx="914400" cy="914400"/>
            </a:xfrm>
            <a:prstGeom prst="rect">
              <a:avLst/>
            </a:prstGeom>
          </p:spPr>
        </p:pic>
        <p:pic>
          <p:nvPicPr>
            <p:cNvPr id="30" name="Graphic 7" descr="Cloud with solid fill">
              <a:extLst>
                <a:ext uri="{FF2B5EF4-FFF2-40B4-BE49-F238E27FC236}">
                  <a16:creationId xmlns:a16="http://schemas.microsoft.com/office/drawing/2014/main" id="{28F90867-0C7C-0812-789E-F5419FED6AB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6603" y="4401559"/>
              <a:ext cx="914400" cy="914400"/>
            </a:xfrm>
            <a:prstGeom prst="rect">
              <a:avLst/>
            </a:prstGeom>
          </p:spPr>
        </p:pic>
        <p:pic>
          <p:nvPicPr>
            <p:cNvPr id="31" name="Graphic 9" descr="Table with solid fill">
              <a:extLst>
                <a:ext uri="{FF2B5EF4-FFF2-40B4-BE49-F238E27FC236}">
                  <a16:creationId xmlns:a16="http://schemas.microsoft.com/office/drawing/2014/main" id="{12E99A5D-D1CC-D2C8-5DEF-8F0D2C2884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1163" y="2751278"/>
              <a:ext cx="914400" cy="914400"/>
            </a:xfrm>
            <a:prstGeom prst="rect">
              <a:avLst/>
            </a:prstGeom>
          </p:spPr>
        </p:pic>
        <p:pic>
          <p:nvPicPr>
            <p:cNvPr id="32" name="Graphic 10" descr="Document outline">
              <a:extLst>
                <a:ext uri="{FF2B5EF4-FFF2-40B4-BE49-F238E27FC236}">
                  <a16:creationId xmlns:a16="http://schemas.microsoft.com/office/drawing/2014/main" id="{028C3699-7734-D472-76B5-6DE8A445E70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638" y="5254361"/>
              <a:ext cx="914400" cy="914400"/>
            </a:xfrm>
            <a:prstGeom prst="rect">
              <a:avLst/>
            </a:prstGeom>
          </p:spPr>
        </p:pic>
        <p:grpSp>
          <p:nvGrpSpPr>
            <p:cNvPr id="33" name="Group 11">
              <a:extLst>
                <a:ext uri="{FF2B5EF4-FFF2-40B4-BE49-F238E27FC236}">
                  <a16:creationId xmlns:a16="http://schemas.microsoft.com/office/drawing/2014/main" id="{BC615925-E16D-CAB3-4E84-22E33D3D2A1A}"/>
                </a:ext>
              </a:extLst>
            </p:cNvPr>
            <p:cNvGrpSpPr/>
            <p:nvPr/>
          </p:nvGrpSpPr>
          <p:grpSpPr>
            <a:xfrm>
              <a:off x="1885563" y="2241501"/>
              <a:ext cx="1096629" cy="3720080"/>
              <a:chOff x="2454954" y="2160482"/>
              <a:chExt cx="1096629" cy="3720080"/>
            </a:xfrm>
          </p:grpSpPr>
          <p:cxnSp>
            <p:nvCxnSpPr>
              <p:cNvPr id="39" name="Straight Connector 17">
                <a:extLst>
                  <a:ext uri="{FF2B5EF4-FFF2-40B4-BE49-F238E27FC236}">
                    <a16:creationId xmlns:a16="http://schemas.microsoft.com/office/drawing/2014/main" id="{F60D7726-0420-D322-6298-AFF7E5D43811}"/>
                  </a:ext>
                </a:extLst>
              </p:cNvPr>
              <p:cNvCxnSpPr>
                <a:cxnSpLocks/>
              </p:cNvCxnSpPr>
              <p:nvPr/>
            </p:nvCxnSpPr>
            <p:spPr>
              <a:xfrm>
                <a:off x="2971800" y="2160482"/>
                <a:ext cx="0" cy="372008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18">
                <a:extLst>
                  <a:ext uri="{FF2B5EF4-FFF2-40B4-BE49-F238E27FC236}">
                    <a16:creationId xmlns:a16="http://schemas.microsoft.com/office/drawing/2014/main" id="{DE5B0CC6-A7A2-B7A0-0481-899B4CFE8CE4}"/>
                  </a:ext>
                </a:extLst>
              </p:cNvPr>
              <p:cNvCxnSpPr>
                <a:cxnSpLocks/>
              </p:cNvCxnSpPr>
              <p:nvPr/>
            </p:nvCxnSpPr>
            <p:spPr>
              <a:xfrm>
                <a:off x="2454954" y="2166832"/>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19">
                <a:extLst>
                  <a:ext uri="{FF2B5EF4-FFF2-40B4-BE49-F238E27FC236}">
                    <a16:creationId xmlns:a16="http://schemas.microsoft.com/office/drawing/2014/main" id="{866B5D42-DD75-E34E-F737-46A375255BC3}"/>
                  </a:ext>
                </a:extLst>
              </p:cNvPr>
              <p:cNvCxnSpPr>
                <a:cxnSpLocks/>
              </p:cNvCxnSpPr>
              <p:nvPr/>
            </p:nvCxnSpPr>
            <p:spPr>
              <a:xfrm>
                <a:off x="2454954" y="587569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20">
                <a:extLst>
                  <a:ext uri="{FF2B5EF4-FFF2-40B4-BE49-F238E27FC236}">
                    <a16:creationId xmlns:a16="http://schemas.microsoft.com/office/drawing/2014/main" id="{E3E5105F-477B-83CA-7BBB-5B11F218F13D}"/>
                  </a:ext>
                </a:extLst>
              </p:cNvPr>
              <p:cNvCxnSpPr/>
              <p:nvPr/>
            </p:nvCxnSpPr>
            <p:spPr>
              <a:xfrm>
                <a:off x="2971800" y="3949148"/>
                <a:ext cx="579783" cy="0"/>
              </a:xfrm>
              <a:prstGeom prst="straightConnector1">
                <a:avLst/>
              </a:prstGeom>
              <a:ln w="28575">
                <a:solidFill>
                  <a:srgbClr val="3C3B4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12">
              <a:extLst>
                <a:ext uri="{FF2B5EF4-FFF2-40B4-BE49-F238E27FC236}">
                  <a16:creationId xmlns:a16="http://schemas.microsoft.com/office/drawing/2014/main" id="{A1F2C8F1-8F07-B8CF-1620-503198DFE98F}"/>
                </a:ext>
              </a:extLst>
            </p:cNvPr>
            <p:cNvGrpSpPr/>
            <p:nvPr/>
          </p:nvGrpSpPr>
          <p:grpSpPr>
            <a:xfrm>
              <a:off x="8417587" y="3100147"/>
              <a:ext cx="1094147" cy="1860040"/>
              <a:chOff x="8708749" y="3062858"/>
              <a:chExt cx="1094147" cy="1860040"/>
            </a:xfrm>
          </p:grpSpPr>
          <p:cxnSp>
            <p:nvCxnSpPr>
              <p:cNvPr id="35" name="Straight Connector 13">
                <a:extLst>
                  <a:ext uri="{FF2B5EF4-FFF2-40B4-BE49-F238E27FC236}">
                    <a16:creationId xmlns:a16="http://schemas.microsoft.com/office/drawing/2014/main" id="{27827B79-EFCB-DFBF-B4E8-3D60345ABE9D}"/>
                  </a:ext>
                </a:extLst>
              </p:cNvPr>
              <p:cNvCxnSpPr>
                <a:cxnSpLocks/>
              </p:cNvCxnSpPr>
              <p:nvPr/>
            </p:nvCxnSpPr>
            <p:spPr>
              <a:xfrm>
                <a:off x="8708749" y="400376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14">
                <a:extLst>
                  <a:ext uri="{FF2B5EF4-FFF2-40B4-BE49-F238E27FC236}">
                    <a16:creationId xmlns:a16="http://schemas.microsoft.com/office/drawing/2014/main" id="{9634797E-DEB4-C533-2D19-D23F7D5DB101}"/>
                  </a:ext>
                </a:extLst>
              </p:cNvPr>
              <p:cNvCxnSpPr>
                <a:cxnSpLocks/>
              </p:cNvCxnSpPr>
              <p:nvPr/>
            </p:nvCxnSpPr>
            <p:spPr>
              <a:xfrm>
                <a:off x="9236365" y="3062858"/>
                <a:ext cx="0" cy="186004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15">
                <a:extLst>
                  <a:ext uri="{FF2B5EF4-FFF2-40B4-BE49-F238E27FC236}">
                    <a16:creationId xmlns:a16="http://schemas.microsoft.com/office/drawing/2014/main" id="{2E47CBFF-6D1F-2876-5A18-9931DEA33364}"/>
                  </a:ext>
                </a:extLst>
              </p:cNvPr>
              <p:cNvCxnSpPr>
                <a:cxnSpLocks/>
              </p:cNvCxnSpPr>
              <p:nvPr/>
            </p:nvCxnSpPr>
            <p:spPr>
              <a:xfrm>
                <a:off x="9223113" y="3063470"/>
                <a:ext cx="579783" cy="0"/>
              </a:xfrm>
              <a:prstGeom prst="straightConnector1">
                <a:avLst/>
              </a:prstGeom>
              <a:ln w="28575">
                <a:solidFill>
                  <a:srgbClr val="3C3B4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16">
                <a:extLst>
                  <a:ext uri="{FF2B5EF4-FFF2-40B4-BE49-F238E27FC236}">
                    <a16:creationId xmlns:a16="http://schemas.microsoft.com/office/drawing/2014/main" id="{C505431F-449A-8423-2C59-554ED723FCA9}"/>
                  </a:ext>
                </a:extLst>
              </p:cNvPr>
              <p:cNvCxnSpPr>
                <a:cxnSpLocks/>
              </p:cNvCxnSpPr>
              <p:nvPr/>
            </p:nvCxnSpPr>
            <p:spPr>
              <a:xfrm>
                <a:off x="9223113" y="4922898"/>
                <a:ext cx="579783" cy="0"/>
              </a:xfrm>
              <a:prstGeom prst="straightConnector1">
                <a:avLst/>
              </a:prstGeom>
              <a:ln w="28575">
                <a:solidFill>
                  <a:srgbClr val="3C3B4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017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Power BI service</a:t>
            </a:r>
            <a:endParaRPr lang="en-US" sz="4400" dirty="0"/>
          </a:p>
        </p:txBody>
      </p:sp>
      <p:sp>
        <p:nvSpPr>
          <p:cNvPr id="5" name="TextBox 4">
            <a:extLst>
              <a:ext uri="{FF2B5EF4-FFF2-40B4-BE49-F238E27FC236}">
                <a16:creationId xmlns:a16="http://schemas.microsoft.com/office/drawing/2014/main" id="{F8D6CB72-610C-79A9-49FF-A7BEFD98E9BE}"/>
              </a:ext>
            </a:extLst>
          </p:cNvPr>
          <p:cNvSpPr txBox="1"/>
          <p:nvPr/>
        </p:nvSpPr>
        <p:spPr>
          <a:xfrm>
            <a:off x="368691" y="1859826"/>
            <a:ext cx="410291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Single-page dashboards can be derived from reports in the service.</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p:txBody>
      </p:sp>
      <p:pic>
        <p:nvPicPr>
          <p:cNvPr id="10" name="Picture 9">
            <a:extLst>
              <a:ext uri="{FF2B5EF4-FFF2-40B4-BE49-F238E27FC236}">
                <a16:creationId xmlns:a16="http://schemas.microsoft.com/office/drawing/2014/main" id="{9562F2DF-C10A-5B81-24A9-5B8BA989BED9}"/>
              </a:ext>
            </a:extLst>
          </p:cNvPr>
          <p:cNvPicPr>
            <a:picLocks noChangeAspect="1"/>
          </p:cNvPicPr>
          <p:nvPr/>
        </p:nvPicPr>
        <p:blipFill>
          <a:blip r:embed="rId2"/>
          <a:stretch>
            <a:fillRect/>
          </a:stretch>
        </p:blipFill>
        <p:spPr>
          <a:xfrm>
            <a:off x="4219204" y="1859826"/>
            <a:ext cx="7455824" cy="4281968"/>
          </a:xfrm>
          <a:prstGeom prst="rect">
            <a:avLst/>
          </a:prstGeom>
        </p:spPr>
      </p:pic>
      <p:sp>
        <p:nvSpPr>
          <p:cNvPr id="11" name="TextBox 10">
            <a:extLst>
              <a:ext uri="{FF2B5EF4-FFF2-40B4-BE49-F238E27FC236}">
                <a16:creationId xmlns:a16="http://schemas.microsoft.com/office/drawing/2014/main" id="{F9422F1E-4E50-6659-21DF-5330D593DFED}"/>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2497019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Get data in Power BI</a:t>
            </a:r>
          </a:p>
        </p:txBody>
      </p:sp>
      <p:pic>
        <p:nvPicPr>
          <p:cNvPr id="3" name="Picture 2" descr="Several different data sources (SQL Server, Excel, Cosmos DB, SSAS, and SharePoint) all pointing to Power BI through a Power Query connection. ">
            <a:extLst>
              <a:ext uri="{FF2B5EF4-FFF2-40B4-BE49-F238E27FC236}">
                <a16:creationId xmlns:a16="http://schemas.microsoft.com/office/drawing/2014/main" id="{49C2119A-7B28-8397-ADD7-D005C83F83ED}"/>
              </a:ext>
            </a:extLst>
          </p:cNvPr>
          <p:cNvPicPr>
            <a:picLocks noChangeAspect="1"/>
          </p:cNvPicPr>
          <p:nvPr/>
        </p:nvPicPr>
        <p:blipFill>
          <a:blip r:embed="rId2"/>
          <a:stretch>
            <a:fillRect/>
          </a:stretch>
        </p:blipFill>
        <p:spPr>
          <a:xfrm>
            <a:off x="5333704" y="1837361"/>
            <a:ext cx="5068644" cy="4543606"/>
          </a:xfrm>
          <a:prstGeom prst="rect">
            <a:avLst/>
          </a:prstGeom>
        </p:spPr>
      </p:pic>
      <p:sp>
        <p:nvSpPr>
          <p:cNvPr id="7" name="TextBox 6">
            <a:extLst>
              <a:ext uri="{FF2B5EF4-FFF2-40B4-BE49-F238E27FC236}">
                <a16:creationId xmlns:a16="http://schemas.microsoft.com/office/drawing/2014/main" id="{E9998544-557F-43F7-AD9F-51C3269FB69D}"/>
              </a:ext>
            </a:extLst>
          </p:cNvPr>
          <p:cNvSpPr txBox="1"/>
          <p:nvPr/>
        </p:nvSpPr>
        <p:spPr>
          <a:xfrm>
            <a:off x="368691" y="1837361"/>
            <a:ext cx="410291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Combine all data into a single dataset</a:t>
            </a:r>
          </a:p>
        </p:txBody>
      </p:sp>
      <p:sp>
        <p:nvSpPr>
          <p:cNvPr id="8" name="TextBox 7">
            <a:extLst>
              <a:ext uri="{FF2B5EF4-FFF2-40B4-BE49-F238E27FC236}">
                <a16:creationId xmlns:a16="http://schemas.microsoft.com/office/drawing/2014/main" id="{0C9E525D-9AC1-0500-32B5-E077520CFE4C}"/>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752148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Data Source</a:t>
            </a:r>
          </a:p>
        </p:txBody>
      </p:sp>
      <p:pic>
        <p:nvPicPr>
          <p:cNvPr id="4" name="Picture 3" descr="Screenshot of a partial list of database connectors">
            <a:extLst>
              <a:ext uri="{FF2B5EF4-FFF2-40B4-BE49-F238E27FC236}">
                <a16:creationId xmlns:a16="http://schemas.microsoft.com/office/drawing/2014/main" id="{1D10E80D-0B6A-80EC-3536-4E4ED4E6F066}"/>
              </a:ext>
            </a:extLst>
          </p:cNvPr>
          <p:cNvPicPr>
            <a:picLocks noChangeAspect="1"/>
          </p:cNvPicPr>
          <p:nvPr/>
        </p:nvPicPr>
        <p:blipFill rotWithShape="1">
          <a:blip r:embed="rId2"/>
          <a:srcRect l="2483" t="7452"/>
          <a:stretch/>
        </p:blipFill>
        <p:spPr>
          <a:xfrm>
            <a:off x="961587" y="1694818"/>
            <a:ext cx="2918998" cy="4323522"/>
          </a:xfrm>
          <a:prstGeom prst="rect">
            <a:avLst/>
          </a:prstGeom>
          <a:ln w="6350">
            <a:solidFill>
              <a:schemeClr val="tx1"/>
            </a:solidFill>
          </a:ln>
        </p:spPr>
      </p:pic>
      <p:pic>
        <p:nvPicPr>
          <p:cNvPr id="6" name="Picture 5" descr="Screenshot of partial online services">
            <a:extLst>
              <a:ext uri="{FF2B5EF4-FFF2-40B4-BE49-F238E27FC236}">
                <a16:creationId xmlns:a16="http://schemas.microsoft.com/office/drawing/2014/main" id="{9BD2739C-8DE1-C022-EA9F-D9D6CCB6302A}"/>
              </a:ext>
            </a:extLst>
          </p:cNvPr>
          <p:cNvPicPr>
            <a:picLocks noChangeAspect="1"/>
          </p:cNvPicPr>
          <p:nvPr/>
        </p:nvPicPr>
        <p:blipFill rotWithShape="1">
          <a:blip r:embed="rId3"/>
          <a:srcRect t="7820"/>
          <a:stretch/>
        </p:blipFill>
        <p:spPr>
          <a:xfrm>
            <a:off x="4393716" y="1694818"/>
            <a:ext cx="2639164" cy="4240668"/>
          </a:xfrm>
          <a:prstGeom prst="rect">
            <a:avLst/>
          </a:prstGeom>
          <a:ln w="6350">
            <a:solidFill>
              <a:schemeClr val="tx1"/>
            </a:solidFill>
          </a:ln>
        </p:spPr>
      </p:pic>
      <p:pic>
        <p:nvPicPr>
          <p:cNvPr id="5" name="Picture 4" descr="Screenshot of partial list of Azure connectors">
            <a:extLst>
              <a:ext uri="{FF2B5EF4-FFF2-40B4-BE49-F238E27FC236}">
                <a16:creationId xmlns:a16="http://schemas.microsoft.com/office/drawing/2014/main" id="{C2205520-CA76-B311-1ED1-A9ADCCC847FF}"/>
              </a:ext>
            </a:extLst>
          </p:cNvPr>
          <p:cNvPicPr>
            <a:picLocks noChangeAspect="1"/>
          </p:cNvPicPr>
          <p:nvPr/>
        </p:nvPicPr>
        <p:blipFill rotWithShape="1">
          <a:blip r:embed="rId4"/>
          <a:stretch/>
        </p:blipFill>
        <p:spPr>
          <a:xfrm>
            <a:off x="7615239" y="1657132"/>
            <a:ext cx="3521423" cy="4398894"/>
          </a:xfrm>
          <a:prstGeom prst="rect">
            <a:avLst/>
          </a:prstGeom>
          <a:ln w="6350">
            <a:solidFill>
              <a:schemeClr val="tx1"/>
            </a:solidFill>
          </a:ln>
        </p:spPr>
      </p:pic>
      <p:sp>
        <p:nvSpPr>
          <p:cNvPr id="8" name="TextBox 7">
            <a:extLst>
              <a:ext uri="{FF2B5EF4-FFF2-40B4-BE49-F238E27FC236}">
                <a16:creationId xmlns:a16="http://schemas.microsoft.com/office/drawing/2014/main" id="{F484149A-4CDB-96BC-7E1F-CB35081307EB}"/>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196336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Select a storage mode</a:t>
            </a:r>
            <a:endParaRPr lang="en-US" sz="4400" dirty="0"/>
          </a:p>
        </p:txBody>
      </p:sp>
      <p:sp>
        <p:nvSpPr>
          <p:cNvPr id="5" name="TextBox 4">
            <a:extLst>
              <a:ext uri="{FF2B5EF4-FFF2-40B4-BE49-F238E27FC236}">
                <a16:creationId xmlns:a16="http://schemas.microsoft.com/office/drawing/2014/main" id="{F8D6CB72-610C-79A9-49FF-A7BEFD98E9BE}"/>
              </a:ext>
            </a:extLst>
          </p:cNvPr>
          <p:cNvSpPr txBox="1"/>
          <p:nvPr/>
        </p:nvSpPr>
        <p:spPr>
          <a:xfrm>
            <a:off x="1506872" y="2185140"/>
            <a:ext cx="4102916" cy="203132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Storage mode affects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Available transformations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Report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*Not all sources support all modes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p:txBody>
      </p:sp>
      <p:pic>
        <p:nvPicPr>
          <p:cNvPr id="8" name="Picture 7">
            <a:extLst>
              <a:ext uri="{FF2B5EF4-FFF2-40B4-BE49-F238E27FC236}">
                <a16:creationId xmlns:a16="http://schemas.microsoft.com/office/drawing/2014/main" id="{68410E90-418D-CEF4-356A-EDD71209DE6D}"/>
              </a:ext>
            </a:extLst>
          </p:cNvPr>
          <p:cNvPicPr>
            <a:picLocks noChangeAspect="1"/>
          </p:cNvPicPr>
          <p:nvPr/>
        </p:nvPicPr>
        <p:blipFill>
          <a:blip r:embed="rId2"/>
          <a:stretch>
            <a:fillRect/>
          </a:stretch>
        </p:blipFill>
        <p:spPr>
          <a:xfrm>
            <a:off x="6262295" y="1905014"/>
            <a:ext cx="3812884" cy="3467421"/>
          </a:xfrm>
          <a:prstGeom prst="rect">
            <a:avLst/>
          </a:prstGeom>
        </p:spPr>
      </p:pic>
      <p:sp>
        <p:nvSpPr>
          <p:cNvPr id="9" name="TextBox 8">
            <a:extLst>
              <a:ext uri="{FF2B5EF4-FFF2-40B4-BE49-F238E27FC236}">
                <a16:creationId xmlns:a16="http://schemas.microsoft.com/office/drawing/2014/main" id="{8DC5D3CD-FEB0-DAF7-E311-6CDD81C9136C}"/>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17324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348334" y="1062164"/>
            <a:ext cx="5005466" cy="1325563"/>
          </a:xfrm>
        </p:spPr>
        <p:txBody>
          <a:bodyPr/>
          <a:lstStyle/>
          <a:p>
            <a:r>
              <a:rPr lang="en-US" dirty="0"/>
              <a:t>Agenda</a:t>
            </a:r>
          </a:p>
        </p:txBody>
      </p:sp>
      <p:pic>
        <p:nvPicPr>
          <p:cNvPr id="6" name="Picture Placeholder 5" descr="A group of people sitting around a desk looking at a laptop">
            <a:extLst>
              <a:ext uri="{FF2B5EF4-FFF2-40B4-BE49-F238E27FC236}">
                <a16:creationId xmlns:a16="http://schemas.microsoft.com/office/drawing/2014/main" id="{A3C5C7E1-18C3-4E46-A3BF-C25C379DEFF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61935" y="1143000"/>
            <a:ext cx="4953000" cy="4572000"/>
          </a:xfrm>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6376987" y="2555875"/>
            <a:ext cx="5266931" cy="1504061"/>
          </a:xfrm>
        </p:spPr>
        <p:txBody>
          <a:bodyPr vert="horz" lIns="91440" tIns="45720" rIns="91440" bIns="45720" rtlCol="0" anchor="t">
            <a:normAutofit/>
          </a:bodyPr>
          <a:lstStyle/>
          <a:p>
            <a:pPr marL="285750" indent="-285750">
              <a:buFont typeface="Arial" panose="020B0604020202020204" pitchFamily="34" charset="0"/>
              <a:buChar char="•"/>
            </a:pPr>
            <a:r>
              <a:rPr lang="en-ZA" sz="1800" dirty="0"/>
              <a:t>Data Analytics Concept &amp; Power BI </a:t>
            </a:r>
          </a:p>
          <a:p>
            <a:pPr marL="285750" indent="-285750">
              <a:buFont typeface="Arial" panose="020B0604020202020204" pitchFamily="34" charset="0"/>
              <a:buChar char="•"/>
            </a:pPr>
            <a:r>
              <a:rPr lang="en-ZA" sz="1800" dirty="0"/>
              <a:t>Dashboard Design Principle &amp; Data Storytelling</a:t>
            </a:r>
          </a:p>
          <a:p>
            <a:pPr marL="285750" indent="-285750">
              <a:buFont typeface="Arial" panose="020B0604020202020204" pitchFamily="34" charset="0"/>
              <a:buChar char="•"/>
            </a:pPr>
            <a:r>
              <a:rPr lang="en-ZA" sz="1800" dirty="0"/>
              <a:t>Business Dashboard Concept</a:t>
            </a:r>
            <a:endParaRPr lang="en-US" sz="1800" dirty="0"/>
          </a:p>
        </p:txBody>
      </p:sp>
    </p:spTree>
    <p:extLst>
      <p:ext uri="{BB962C8B-B14F-4D97-AF65-F5344CB8AC3E}">
        <p14:creationId xmlns:p14="http://schemas.microsoft.com/office/powerpoint/2010/main" val="3751144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Implications of using DirectQuery</a:t>
            </a:r>
            <a:endParaRPr lang="en-US" sz="4400" dirty="0"/>
          </a:p>
        </p:txBody>
      </p:sp>
      <p:sp>
        <p:nvSpPr>
          <p:cNvPr id="5" name="TextBox 4">
            <a:extLst>
              <a:ext uri="{FF2B5EF4-FFF2-40B4-BE49-F238E27FC236}">
                <a16:creationId xmlns:a16="http://schemas.microsoft.com/office/drawing/2014/main" id="{F8D6CB72-610C-79A9-49FF-A7BEFD98E9BE}"/>
              </a:ext>
            </a:extLst>
          </p:cNvPr>
          <p:cNvSpPr txBox="1"/>
          <p:nvPr/>
        </p:nvSpPr>
        <p:spPr>
          <a:xfrm>
            <a:off x="1403757" y="2436809"/>
            <a:ext cx="4102916"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Light"/>
                <a:ea typeface="+mn-ea"/>
                <a:cs typeface="+mn-cs"/>
              </a:rPr>
              <a:t>Benefits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Frequently changing data</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Need near real-time</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Large data volumes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Multi-dimensional data</a:t>
            </a:r>
          </a:p>
        </p:txBody>
      </p:sp>
      <p:sp>
        <p:nvSpPr>
          <p:cNvPr id="3" name="TextBox 2">
            <a:extLst>
              <a:ext uri="{FF2B5EF4-FFF2-40B4-BE49-F238E27FC236}">
                <a16:creationId xmlns:a16="http://schemas.microsoft.com/office/drawing/2014/main" id="{10C12B82-5BB2-01C4-A54E-701B921EBF44}"/>
              </a:ext>
            </a:extLst>
          </p:cNvPr>
          <p:cNvSpPr txBox="1"/>
          <p:nvPr/>
        </p:nvSpPr>
        <p:spPr>
          <a:xfrm>
            <a:off x="6237214" y="2436809"/>
            <a:ext cx="5353924"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Light"/>
                <a:ea typeface="+mn-ea"/>
                <a:cs typeface="+mn-cs"/>
              </a:rPr>
              <a:t>Limitations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Dependent on data source performance</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Security between source and destination</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Limited modeling capabilities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Limited transformation features</a:t>
            </a:r>
          </a:p>
        </p:txBody>
      </p:sp>
      <p:sp>
        <p:nvSpPr>
          <p:cNvPr id="4" name="TextBox 3">
            <a:extLst>
              <a:ext uri="{FF2B5EF4-FFF2-40B4-BE49-F238E27FC236}">
                <a16:creationId xmlns:a16="http://schemas.microsoft.com/office/drawing/2014/main" id="{0D8C0675-0ECB-162C-4FC8-E8F8B6EA5FB8}"/>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3497839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Data profiling options in Power Query Editor</a:t>
            </a:r>
          </a:p>
        </p:txBody>
      </p:sp>
      <p:grpSp>
        <p:nvGrpSpPr>
          <p:cNvPr id="4" name="Group 3" descr="Screenshot of Power Query Editor with some queries. Then highlighting the View ribbon tab where you can select data profiling options, with the profile options shown in the preview pane.">
            <a:extLst>
              <a:ext uri="{FF2B5EF4-FFF2-40B4-BE49-F238E27FC236}">
                <a16:creationId xmlns:a16="http://schemas.microsoft.com/office/drawing/2014/main" id="{BE4CDB85-4E21-5819-AFFC-2107AD67D7EE}"/>
              </a:ext>
            </a:extLst>
          </p:cNvPr>
          <p:cNvGrpSpPr/>
          <p:nvPr/>
        </p:nvGrpSpPr>
        <p:grpSpPr>
          <a:xfrm>
            <a:off x="742649" y="1584818"/>
            <a:ext cx="10706700" cy="4643870"/>
            <a:chOff x="418643" y="1120690"/>
            <a:chExt cx="11341268" cy="4919104"/>
          </a:xfrm>
        </p:grpSpPr>
        <p:pic>
          <p:nvPicPr>
            <p:cNvPr id="6" name="Picture 5">
              <a:extLst>
                <a:ext uri="{FF2B5EF4-FFF2-40B4-BE49-F238E27FC236}">
                  <a16:creationId xmlns:a16="http://schemas.microsoft.com/office/drawing/2014/main" id="{2AB7FA02-106B-AA7B-9DDA-D7EDF88B2E86}"/>
                </a:ext>
              </a:extLst>
            </p:cNvPr>
            <p:cNvPicPr>
              <a:picLocks noChangeAspect="1"/>
            </p:cNvPicPr>
            <p:nvPr/>
          </p:nvPicPr>
          <p:blipFill>
            <a:blip r:embed="rId2"/>
            <a:stretch>
              <a:fillRect/>
            </a:stretch>
          </p:blipFill>
          <p:spPr>
            <a:xfrm>
              <a:off x="418643" y="1120690"/>
              <a:ext cx="11341268" cy="4919104"/>
            </a:xfrm>
            <a:prstGeom prst="rect">
              <a:avLst/>
            </a:prstGeom>
            <a:ln>
              <a:solidFill>
                <a:schemeClr val="tx1"/>
              </a:solidFill>
            </a:ln>
          </p:spPr>
        </p:pic>
        <p:sp>
          <p:nvSpPr>
            <p:cNvPr id="7" name="Rectangle 6">
              <a:extLst>
                <a:ext uri="{FF2B5EF4-FFF2-40B4-BE49-F238E27FC236}">
                  <a16:creationId xmlns:a16="http://schemas.microsoft.com/office/drawing/2014/main" id="{96E97814-9F91-8615-8A59-5C1FCD527809}"/>
                </a:ext>
              </a:extLst>
            </p:cNvPr>
            <p:cNvSpPr/>
            <p:nvPr/>
          </p:nvSpPr>
          <p:spPr bwMode="auto">
            <a:xfrm>
              <a:off x="1168924" y="1234911"/>
              <a:ext cx="1687398" cy="8578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8B1E04D4-1E18-D402-D987-DEC6B8416AE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3806291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normAutofit/>
          </a:bodyPr>
          <a:lstStyle/>
          <a:p>
            <a:r>
              <a:rPr lang="en-US" dirty="0"/>
              <a:t>Data import errors</a:t>
            </a:r>
          </a:p>
        </p:txBody>
      </p:sp>
      <p:pic>
        <p:nvPicPr>
          <p:cNvPr id="3" name="Picture Placeholder 11" descr="An image showing a Timeout Expired error message as the result of pulling too much data from the data source.">
            <a:extLst>
              <a:ext uri="{FF2B5EF4-FFF2-40B4-BE49-F238E27FC236}">
                <a16:creationId xmlns:a16="http://schemas.microsoft.com/office/drawing/2014/main" id="{43CD80D9-C00D-E9B8-E079-110A821AC635}"/>
              </a:ext>
            </a:extLst>
          </p:cNvPr>
          <p:cNvPicPr>
            <a:picLocks noChangeAspect="1"/>
          </p:cNvPicPr>
          <p:nvPr/>
        </p:nvPicPr>
        <p:blipFill rotWithShape="1">
          <a:blip r:embed="rId2"/>
          <a:srcRect l="-7481" r="-7481"/>
          <a:stretch/>
        </p:blipFill>
        <p:spPr bwMode="ltGray">
          <a:xfrm>
            <a:off x="5422392" y="1975415"/>
            <a:ext cx="6004560" cy="3530383"/>
          </a:xfrm>
          <a:prstGeom prst="rect">
            <a:avLst/>
          </a:prstGeom>
          <a:solidFill>
            <a:schemeClr val="bg1"/>
          </a:solidFill>
          <a:ln w="6350">
            <a:solidFill>
              <a:schemeClr val="tx1"/>
            </a:solidFill>
            <a:headEnd type="none" w="med" len="med"/>
            <a:tailEnd type="none" w="med" len="med"/>
          </a:ln>
          <a:effectLst/>
        </p:spPr>
      </p:pic>
      <p:sp>
        <p:nvSpPr>
          <p:cNvPr id="5" name="TextBox 4">
            <a:extLst>
              <a:ext uri="{FF2B5EF4-FFF2-40B4-BE49-F238E27FC236}">
                <a16:creationId xmlns:a16="http://schemas.microsoft.com/office/drawing/2014/main" id="{DC68871B-9CCC-70E3-AF59-FF8B71F0692A}"/>
              </a:ext>
            </a:extLst>
          </p:cNvPr>
          <p:cNvSpPr txBox="1"/>
          <p:nvPr/>
        </p:nvSpPr>
        <p:spPr>
          <a:xfrm>
            <a:off x="600861" y="1975415"/>
            <a:ext cx="410291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Query Timeout</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Couldn’t find data formatted as a table</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Could not find file</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Data type errors</a:t>
            </a:r>
          </a:p>
        </p:txBody>
      </p:sp>
      <p:sp>
        <p:nvSpPr>
          <p:cNvPr id="8" name="TextBox 7">
            <a:extLst>
              <a:ext uri="{FF2B5EF4-FFF2-40B4-BE49-F238E27FC236}">
                <a16:creationId xmlns:a16="http://schemas.microsoft.com/office/drawing/2014/main" id="{17145EA2-E88A-86C8-4F7B-5745B30C593C}"/>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2618523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Transform data with Power Query Editor</a:t>
            </a:r>
          </a:p>
        </p:txBody>
      </p:sp>
      <p:pic>
        <p:nvPicPr>
          <p:cNvPr id="3" name="Picture 2" descr="Screenshot of Power Query Editor with some data loaded in the preview">
            <a:extLst>
              <a:ext uri="{FF2B5EF4-FFF2-40B4-BE49-F238E27FC236}">
                <a16:creationId xmlns:a16="http://schemas.microsoft.com/office/drawing/2014/main" id="{FC0AD6B8-365D-0A7B-C351-7F2C8F6C84B2}"/>
              </a:ext>
            </a:extLst>
          </p:cNvPr>
          <p:cNvPicPr>
            <a:picLocks noChangeAspect="1"/>
          </p:cNvPicPr>
          <p:nvPr/>
        </p:nvPicPr>
        <p:blipFill>
          <a:blip r:embed="rId2"/>
          <a:stretch>
            <a:fillRect/>
          </a:stretch>
        </p:blipFill>
        <p:spPr>
          <a:xfrm>
            <a:off x="695625" y="1819009"/>
            <a:ext cx="10800748" cy="4146814"/>
          </a:xfrm>
          <a:prstGeom prst="rect">
            <a:avLst/>
          </a:prstGeom>
          <a:ln w="6350">
            <a:solidFill>
              <a:schemeClr val="tx1"/>
            </a:solidFill>
          </a:ln>
        </p:spPr>
      </p:pic>
      <p:sp>
        <p:nvSpPr>
          <p:cNvPr id="5" name="TextBox 4">
            <a:extLst>
              <a:ext uri="{FF2B5EF4-FFF2-40B4-BE49-F238E27FC236}">
                <a16:creationId xmlns:a16="http://schemas.microsoft.com/office/drawing/2014/main" id="{EE4A6CFC-762C-F0D5-B213-27E431F928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311372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Choose user-friendly values</a:t>
            </a:r>
          </a:p>
        </p:txBody>
      </p:sp>
      <p:pic>
        <p:nvPicPr>
          <p:cNvPr id="4" name="Picture 3" descr="An image showing the context menu option to rename a table to make the name more user-friendly.">
            <a:extLst>
              <a:ext uri="{FF2B5EF4-FFF2-40B4-BE49-F238E27FC236}">
                <a16:creationId xmlns:a16="http://schemas.microsoft.com/office/drawing/2014/main" id="{1326A22C-8494-2E7A-C2BE-7852185DF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54" y="1657132"/>
            <a:ext cx="3525232" cy="4571700"/>
          </a:xfrm>
          <a:prstGeom prst="rect">
            <a:avLst/>
          </a:prstGeom>
          <a:ln w="6350">
            <a:solidFill>
              <a:schemeClr val="tx1"/>
            </a:solidFill>
          </a:ln>
        </p:spPr>
      </p:pic>
      <p:pic>
        <p:nvPicPr>
          <p:cNvPr id="5" name="Picture 4" descr="An image showing the Replace Values menu option on the menu bar to replace values in a column in Power Query Editor.">
            <a:extLst>
              <a:ext uri="{FF2B5EF4-FFF2-40B4-BE49-F238E27FC236}">
                <a16:creationId xmlns:a16="http://schemas.microsoft.com/office/drawing/2014/main" id="{B5112D21-080F-C391-1C48-3B1F24FF4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057" y="1657132"/>
            <a:ext cx="6687743" cy="4571700"/>
          </a:xfrm>
          <a:prstGeom prst="rect">
            <a:avLst/>
          </a:prstGeom>
          <a:ln w="6350">
            <a:solidFill>
              <a:schemeClr val="tx1"/>
            </a:solidFill>
          </a:ln>
        </p:spPr>
      </p:pic>
      <p:sp>
        <p:nvSpPr>
          <p:cNvPr id="6" name="TextBox 5">
            <a:extLst>
              <a:ext uri="{FF2B5EF4-FFF2-40B4-BE49-F238E27FC236}">
                <a16:creationId xmlns:a16="http://schemas.microsoft.com/office/drawing/2014/main" id="{10FBF20C-E860-49E0-8672-117B0CACB245}"/>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1305229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Shaping table structure</a:t>
            </a:r>
          </a:p>
        </p:txBody>
      </p:sp>
      <p:sp>
        <p:nvSpPr>
          <p:cNvPr id="3" name="TextBox 2">
            <a:extLst>
              <a:ext uri="{FF2B5EF4-FFF2-40B4-BE49-F238E27FC236}">
                <a16:creationId xmlns:a16="http://schemas.microsoft.com/office/drawing/2014/main" id="{EC6BAC1A-1F72-2880-E3C4-ECCC5BC8DF15}"/>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4" name="Picture 3" descr="An image of Power Query Editor showing the menu option to remove columns from a table.">
            <a:extLst>
              <a:ext uri="{FF2B5EF4-FFF2-40B4-BE49-F238E27FC236}">
                <a16:creationId xmlns:a16="http://schemas.microsoft.com/office/drawing/2014/main" id="{E104AB50-A2E4-8E2F-A045-CC02A5C3252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22284" y="1699077"/>
            <a:ext cx="4889804" cy="4291302"/>
          </a:xfrm>
          <a:prstGeom prst="rect">
            <a:avLst/>
          </a:prstGeom>
          <a:noFill/>
          <a:ln>
            <a:solidFill>
              <a:schemeClr val="tx1"/>
            </a:solidFill>
          </a:ln>
        </p:spPr>
      </p:pic>
      <p:pic>
        <p:nvPicPr>
          <p:cNvPr id="5" name="Picture 4" descr="An image of Power Query Editor showing the menu option to remove the top rows of a table.">
            <a:extLst>
              <a:ext uri="{FF2B5EF4-FFF2-40B4-BE49-F238E27FC236}">
                <a16:creationId xmlns:a16="http://schemas.microsoft.com/office/drawing/2014/main" id="{36694040-6AC7-7044-F132-A5D19BB6EA82}"/>
              </a:ext>
            </a:extLst>
          </p:cNvPr>
          <p:cNvPicPr>
            <a:picLocks noChangeAspect="1"/>
          </p:cNvPicPr>
          <p:nvPr/>
        </p:nvPicPr>
        <p:blipFill rotWithShape="1">
          <a:blip r:embed="rId3">
            <a:extLst>
              <a:ext uri="{28A0092B-C50C-407E-A947-70E740481C1C}">
                <a14:useLocalDpi xmlns:a14="http://schemas.microsoft.com/office/drawing/2010/main" val="0"/>
              </a:ext>
            </a:extLst>
          </a:blip>
          <a:srcRect b="-5706"/>
          <a:stretch/>
        </p:blipFill>
        <p:spPr>
          <a:xfrm>
            <a:off x="6009469" y="1699077"/>
            <a:ext cx="5451265" cy="4291302"/>
          </a:xfrm>
          <a:prstGeom prst="rect">
            <a:avLst/>
          </a:prstGeom>
          <a:noFill/>
          <a:ln>
            <a:solidFill>
              <a:schemeClr val="tx1"/>
            </a:solidFill>
          </a:ln>
        </p:spPr>
      </p:pic>
    </p:spTree>
    <p:extLst>
      <p:ext uri="{BB962C8B-B14F-4D97-AF65-F5344CB8AC3E}">
        <p14:creationId xmlns:p14="http://schemas.microsoft.com/office/powerpoint/2010/main" val="3751910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Evaluate and change column data types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grpSp>
        <p:nvGrpSpPr>
          <p:cNvPr id="4" name="Group 3" descr="Screenshot of query data, with the OrderDate column data type set as Text, not Date as it should be.">
            <a:extLst>
              <a:ext uri="{FF2B5EF4-FFF2-40B4-BE49-F238E27FC236}">
                <a16:creationId xmlns:a16="http://schemas.microsoft.com/office/drawing/2014/main" id="{6319BC1F-38A1-BB23-0B4B-F80A61FAFC42}"/>
              </a:ext>
            </a:extLst>
          </p:cNvPr>
          <p:cNvGrpSpPr/>
          <p:nvPr/>
        </p:nvGrpSpPr>
        <p:grpSpPr>
          <a:xfrm>
            <a:off x="775680" y="2491164"/>
            <a:ext cx="5217318" cy="2579509"/>
            <a:chOff x="610852" y="1559830"/>
            <a:chExt cx="5217318" cy="2579509"/>
          </a:xfrm>
        </p:grpSpPr>
        <p:pic>
          <p:nvPicPr>
            <p:cNvPr id="5" name="Picture 4">
              <a:extLst>
                <a:ext uri="{FF2B5EF4-FFF2-40B4-BE49-F238E27FC236}">
                  <a16:creationId xmlns:a16="http://schemas.microsoft.com/office/drawing/2014/main" id="{B9C71FA1-A08E-DD7D-A296-DE9406CB0EBC}"/>
                </a:ext>
              </a:extLst>
            </p:cNvPr>
            <p:cNvPicPr>
              <a:picLocks noChangeAspect="1"/>
            </p:cNvPicPr>
            <p:nvPr/>
          </p:nvPicPr>
          <p:blipFill rotWithShape="1">
            <a:blip r:embed="rId2"/>
            <a:srcRect b="16020"/>
            <a:stretch/>
          </p:blipFill>
          <p:spPr>
            <a:xfrm>
              <a:off x="610852" y="1559830"/>
              <a:ext cx="5217318" cy="2579509"/>
            </a:xfrm>
            <a:prstGeom prst="rect">
              <a:avLst/>
            </a:prstGeom>
            <a:ln>
              <a:solidFill>
                <a:schemeClr val="tx1"/>
              </a:solidFill>
            </a:ln>
          </p:spPr>
        </p:pic>
        <p:sp>
          <p:nvSpPr>
            <p:cNvPr id="6" name="Rectangle 5">
              <a:extLst>
                <a:ext uri="{FF2B5EF4-FFF2-40B4-BE49-F238E27FC236}">
                  <a16:creationId xmlns:a16="http://schemas.microsoft.com/office/drawing/2014/main" id="{F5A5EE4B-E9D7-5AC0-2B1D-18E0EFA648EA}"/>
                </a:ext>
              </a:extLst>
            </p:cNvPr>
            <p:cNvSpPr/>
            <p:nvPr/>
          </p:nvSpPr>
          <p:spPr bwMode="auto">
            <a:xfrm>
              <a:off x="2294965" y="1559830"/>
              <a:ext cx="322729" cy="38551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descr="An image of the &quot;Can't Load the data for this visual&quot; error when trying to import the data into Power BI.">
            <a:extLst>
              <a:ext uri="{FF2B5EF4-FFF2-40B4-BE49-F238E27FC236}">
                <a16:creationId xmlns:a16="http://schemas.microsoft.com/office/drawing/2014/main" id="{17D879C8-6531-5D85-770F-BB0766E35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220" y="2649027"/>
            <a:ext cx="4735470" cy="2263784"/>
          </a:xfrm>
          <a:prstGeom prst="rect">
            <a:avLst/>
          </a:prstGeom>
          <a:noFill/>
          <a:ln>
            <a:solidFill>
              <a:schemeClr val="tx1"/>
            </a:solidFill>
          </a:ln>
        </p:spPr>
      </p:pic>
    </p:spTree>
    <p:extLst>
      <p:ext uri="{BB962C8B-B14F-4D97-AF65-F5344CB8AC3E}">
        <p14:creationId xmlns:p14="http://schemas.microsoft.com/office/powerpoint/2010/main" val="69331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Combine multiple queries into one</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14" name="Picture 13" descr="An image showing the Append dialog box, appending rows from one table to the end of another table.">
            <a:extLst>
              <a:ext uri="{FF2B5EF4-FFF2-40B4-BE49-F238E27FC236}">
                <a16:creationId xmlns:a16="http://schemas.microsoft.com/office/drawing/2014/main" id="{C8986B9C-9D7C-939F-5DD3-E10E829B8708}"/>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664869" y="1764435"/>
            <a:ext cx="5225806" cy="3589027"/>
          </a:xfrm>
          <a:prstGeom prst="rect">
            <a:avLst/>
          </a:prstGeom>
          <a:ln>
            <a:solidFill>
              <a:schemeClr val="tx1"/>
            </a:solidFill>
          </a:ln>
        </p:spPr>
      </p:pic>
      <p:pic>
        <p:nvPicPr>
          <p:cNvPr id="15" name="Picture 2" descr="merge queries window">
            <a:extLst>
              <a:ext uri="{FF2B5EF4-FFF2-40B4-BE49-F238E27FC236}">
                <a16:creationId xmlns:a16="http://schemas.microsoft.com/office/drawing/2014/main" id="{4B6FEC1F-0124-1175-AB79-FC07A28FC5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6429343" y="1699077"/>
            <a:ext cx="4833948" cy="4313975"/>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7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Unpivot or pivot columns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5" name="Picture 4">
            <a:extLst>
              <a:ext uri="{FF2B5EF4-FFF2-40B4-BE49-F238E27FC236}">
                <a16:creationId xmlns:a16="http://schemas.microsoft.com/office/drawing/2014/main" id="{D8354B37-6EAD-8F33-CB62-D54AD840D508}"/>
              </a:ext>
            </a:extLst>
          </p:cNvPr>
          <p:cNvPicPr>
            <a:picLocks noChangeAspect="1"/>
          </p:cNvPicPr>
          <p:nvPr/>
        </p:nvPicPr>
        <p:blipFill>
          <a:blip r:embed="rId2"/>
          <a:stretch>
            <a:fillRect/>
          </a:stretch>
        </p:blipFill>
        <p:spPr>
          <a:xfrm>
            <a:off x="280821" y="2118551"/>
            <a:ext cx="6402388" cy="3266840"/>
          </a:xfrm>
          <a:prstGeom prst="rect">
            <a:avLst/>
          </a:prstGeom>
        </p:spPr>
      </p:pic>
      <p:pic>
        <p:nvPicPr>
          <p:cNvPr id="7" name="Picture 6">
            <a:extLst>
              <a:ext uri="{FF2B5EF4-FFF2-40B4-BE49-F238E27FC236}">
                <a16:creationId xmlns:a16="http://schemas.microsoft.com/office/drawing/2014/main" id="{E0CFC60D-5423-CB21-72F3-FCF66EC6552F}"/>
              </a:ext>
            </a:extLst>
          </p:cNvPr>
          <p:cNvPicPr>
            <a:picLocks noChangeAspect="1"/>
          </p:cNvPicPr>
          <p:nvPr/>
        </p:nvPicPr>
        <p:blipFill>
          <a:blip r:embed="rId3"/>
          <a:stretch>
            <a:fillRect/>
          </a:stretch>
        </p:blipFill>
        <p:spPr>
          <a:xfrm>
            <a:off x="7108982" y="2118551"/>
            <a:ext cx="4697827" cy="3266840"/>
          </a:xfrm>
          <a:prstGeom prst="rect">
            <a:avLst/>
          </a:prstGeom>
        </p:spPr>
      </p:pic>
    </p:spTree>
    <p:extLst>
      <p:ext uri="{BB962C8B-B14F-4D97-AF65-F5344CB8AC3E}">
        <p14:creationId xmlns:p14="http://schemas.microsoft.com/office/powerpoint/2010/main" val="2262406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Performance recommendations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4" name="TextBox 3">
            <a:extLst>
              <a:ext uri="{FF2B5EF4-FFF2-40B4-BE49-F238E27FC236}">
                <a16:creationId xmlns:a16="http://schemas.microsoft.com/office/drawing/2014/main" id="{F1BF591E-96D3-B563-4540-FD7B103DC148}"/>
              </a:ext>
            </a:extLst>
          </p:cNvPr>
          <p:cNvSpPr txBox="1"/>
          <p:nvPr/>
        </p:nvSpPr>
        <p:spPr>
          <a:xfrm>
            <a:off x="1292844" y="2499336"/>
            <a:ext cx="3328830"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Only keep necessary data</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Check data types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Reduce cardinality</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Disable query load</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Use parameters</a:t>
            </a:r>
          </a:p>
        </p:txBody>
      </p:sp>
      <p:pic>
        <p:nvPicPr>
          <p:cNvPr id="6" name="Picture 5" descr="A screenshot of the Manage Parameters dialog in Power BI Desktop. A new parameter named SalesPerson is defined with a value of 279.">
            <a:extLst>
              <a:ext uri="{FF2B5EF4-FFF2-40B4-BE49-F238E27FC236}">
                <a16:creationId xmlns:a16="http://schemas.microsoft.com/office/drawing/2014/main" id="{34ABA123-A81D-C54A-D781-791B8AC42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173" y="2038841"/>
            <a:ext cx="5394325" cy="3506311"/>
          </a:xfrm>
          <a:prstGeom prst="rect">
            <a:avLst/>
          </a:prstGeom>
          <a:noFill/>
          <a:ln>
            <a:solidFill>
              <a:schemeClr val="tx1"/>
            </a:solidFill>
          </a:ln>
        </p:spPr>
      </p:pic>
    </p:spTree>
    <p:extLst>
      <p:ext uri="{BB962C8B-B14F-4D97-AF65-F5344CB8AC3E}">
        <p14:creationId xmlns:p14="http://schemas.microsoft.com/office/powerpoint/2010/main" val="393513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r>
              <a:rPr lang="en-US" dirty="0"/>
              <a:t>Data Analytics Concept &amp; Power BI </a:t>
            </a:r>
          </a:p>
        </p:txBody>
      </p:sp>
    </p:spTree>
    <p:extLst>
      <p:ext uri="{BB962C8B-B14F-4D97-AF65-F5344CB8AC3E}">
        <p14:creationId xmlns:p14="http://schemas.microsoft.com/office/powerpoint/2010/main" val="2393761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Model data with Power BI Desktop</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5" name="TextBox 4">
            <a:extLst>
              <a:ext uri="{FF2B5EF4-FFF2-40B4-BE49-F238E27FC236}">
                <a16:creationId xmlns:a16="http://schemas.microsoft.com/office/drawing/2014/main" id="{51C03525-D880-41CE-947C-08A199ABFCDB}"/>
              </a:ext>
            </a:extLst>
          </p:cNvPr>
          <p:cNvSpPr txBox="1"/>
          <p:nvPr/>
        </p:nvSpPr>
        <p:spPr>
          <a:xfrm>
            <a:off x="1384284" y="2569975"/>
            <a:ext cx="3328830"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Data types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Star schema</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Create relationships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Edit relationships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Create hierarchies</a:t>
            </a:r>
          </a:p>
        </p:txBody>
      </p:sp>
      <p:pic>
        <p:nvPicPr>
          <p:cNvPr id="7" name="Picture 6" descr="Visual representation of a star schema within the Model view of Power BI Desktop. Connecting a fact table to multiple dimension tables.">
            <a:extLst>
              <a:ext uri="{FF2B5EF4-FFF2-40B4-BE49-F238E27FC236}">
                <a16:creationId xmlns:a16="http://schemas.microsoft.com/office/drawing/2014/main" id="{38A96A9B-8086-94F9-D5EF-1A5E1D1FD771}"/>
              </a:ext>
            </a:extLst>
          </p:cNvPr>
          <p:cNvPicPr>
            <a:picLocks noChangeAspect="1"/>
          </p:cNvPicPr>
          <p:nvPr/>
        </p:nvPicPr>
        <p:blipFill rotWithShape="1">
          <a:blip r:embed="rId2"/>
          <a:srcRect t="3708"/>
          <a:stretch/>
        </p:blipFill>
        <p:spPr>
          <a:xfrm>
            <a:off x="5101384" y="1699077"/>
            <a:ext cx="5706332" cy="4327120"/>
          </a:xfrm>
          <a:prstGeom prst="rect">
            <a:avLst/>
          </a:prstGeom>
          <a:noFill/>
          <a:ln>
            <a:solidFill>
              <a:schemeClr val="tx1"/>
            </a:solidFill>
          </a:ln>
        </p:spPr>
      </p:pic>
    </p:spTree>
    <p:extLst>
      <p:ext uri="{BB962C8B-B14F-4D97-AF65-F5344CB8AC3E}">
        <p14:creationId xmlns:p14="http://schemas.microsoft.com/office/powerpoint/2010/main" val="50358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Relational tables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11" name="TextBox 10">
            <a:extLst>
              <a:ext uri="{FF2B5EF4-FFF2-40B4-BE49-F238E27FC236}">
                <a16:creationId xmlns:a16="http://schemas.microsoft.com/office/drawing/2014/main" id="{89130FF3-78B9-627A-574C-0D08602CF892}"/>
              </a:ext>
            </a:extLst>
          </p:cNvPr>
          <p:cNvSpPr txBox="1"/>
          <p:nvPr/>
        </p:nvSpPr>
        <p:spPr>
          <a:xfrm>
            <a:off x="600861" y="2314649"/>
            <a:ext cx="3342629"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Data is stored in tables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Tables consists of rows and columns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All rows have the same columns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Each column is assigned a datatype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p:txBody>
      </p:sp>
      <p:graphicFrame>
        <p:nvGraphicFramePr>
          <p:cNvPr id="13" name="Table 12">
            <a:extLst>
              <a:ext uri="{FF2B5EF4-FFF2-40B4-BE49-F238E27FC236}">
                <a16:creationId xmlns:a16="http://schemas.microsoft.com/office/drawing/2014/main" id="{F1A64DE3-76A0-84C6-CE92-7AB95A4F131A}"/>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497079268"/>
              </p:ext>
            </p:extLst>
          </p:nvPr>
        </p:nvGraphicFramePr>
        <p:xfrm>
          <a:off x="4389951" y="1529097"/>
          <a:ext cx="7067839" cy="1434776"/>
        </p:xfrm>
        <a:graphic>
          <a:graphicData uri="http://schemas.openxmlformats.org/drawingml/2006/table">
            <a:tbl>
              <a:tblPr firstRow="1" bandRow="1">
                <a:tableStyleId>{5C22544A-7EE6-4342-B048-85BDC9FD1C3A}</a:tableStyleId>
              </a:tblPr>
              <a:tblGrid>
                <a:gridCol w="351191">
                  <a:extLst>
                    <a:ext uri="{9D8B030D-6E8A-4147-A177-3AD203B41FA5}">
                      <a16:colId xmlns:a16="http://schemas.microsoft.com/office/drawing/2014/main" val="1727388637"/>
                    </a:ext>
                  </a:extLst>
                </a:gridCol>
                <a:gridCol w="1187641">
                  <a:extLst>
                    <a:ext uri="{9D8B030D-6E8A-4147-A177-3AD203B41FA5}">
                      <a16:colId xmlns:a16="http://schemas.microsoft.com/office/drawing/2014/main" val="203941302"/>
                    </a:ext>
                  </a:extLst>
                </a:gridCol>
                <a:gridCol w="1187641">
                  <a:extLst>
                    <a:ext uri="{9D8B030D-6E8A-4147-A177-3AD203B41FA5}">
                      <a16:colId xmlns:a16="http://schemas.microsoft.com/office/drawing/2014/main" val="1778540709"/>
                    </a:ext>
                  </a:extLst>
                </a:gridCol>
                <a:gridCol w="1187641">
                  <a:extLst>
                    <a:ext uri="{9D8B030D-6E8A-4147-A177-3AD203B41FA5}">
                      <a16:colId xmlns:a16="http://schemas.microsoft.com/office/drawing/2014/main" val="2978997344"/>
                    </a:ext>
                  </a:extLst>
                </a:gridCol>
                <a:gridCol w="1560104">
                  <a:extLst>
                    <a:ext uri="{9D8B030D-6E8A-4147-A177-3AD203B41FA5}">
                      <a16:colId xmlns:a16="http://schemas.microsoft.com/office/drawing/2014/main" val="299907239"/>
                    </a:ext>
                  </a:extLst>
                </a:gridCol>
                <a:gridCol w="843317">
                  <a:extLst>
                    <a:ext uri="{9D8B030D-6E8A-4147-A177-3AD203B41FA5}">
                      <a16:colId xmlns:a16="http://schemas.microsoft.com/office/drawing/2014/main" val="2578400319"/>
                    </a:ext>
                  </a:extLst>
                </a:gridCol>
                <a:gridCol w="750304">
                  <a:extLst>
                    <a:ext uri="{9D8B030D-6E8A-4147-A177-3AD203B41FA5}">
                      <a16:colId xmlns:a16="http://schemas.microsoft.com/office/drawing/2014/main" val="526912778"/>
                    </a:ext>
                  </a:extLst>
                </a:gridCol>
              </a:tblGrid>
              <a:tr h="432302">
                <a:tc gridSpan="7">
                  <a:txBody>
                    <a:bodyPr/>
                    <a:lstStyle/>
                    <a:p>
                      <a:pPr algn="ctr"/>
                      <a:r>
                        <a:rPr lang="en-US" sz="1400" dirty="0">
                          <a:solidFill>
                            <a:schemeClr val="bg1"/>
                          </a:solidFill>
                        </a:rPr>
                        <a:t>Customer</a:t>
                      </a:r>
                      <a:endParaRPr lang="en-US" sz="1500" dirty="0">
                        <a:solidFill>
                          <a:schemeClr val="bg1"/>
                        </a:solidFill>
                      </a:endParaRP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1500" dirty="0">
                        <a:solidFill>
                          <a:schemeClr val="tx1"/>
                        </a:solidFill>
                      </a:endParaRPr>
                    </a:p>
                  </a:txBody>
                  <a:tcPr marL="67813" marR="67813" marT="40688" marB="40688"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FA38B"/>
                    </a:solidFill>
                  </a:tcPr>
                </a:tc>
                <a:extLst>
                  <a:ext uri="{0D108BD9-81ED-4DB2-BD59-A6C34878D82A}">
                    <a16:rowId xmlns:a16="http://schemas.microsoft.com/office/drawing/2014/main" val="1222520331"/>
                  </a:ext>
                </a:extLst>
              </a:tr>
              <a:tr h="334158">
                <a:tc>
                  <a:txBody>
                    <a:bodyPr/>
                    <a:lstStyle/>
                    <a:p>
                      <a:r>
                        <a:rPr lang="en-US" sz="1000" b="1" dirty="0"/>
                        <a:t>ID</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FirstName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MiddleName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LastName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Email</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Address</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City</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34158">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Joe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David</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Jones</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joe@litware.com</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 Main St.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Seattle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34158">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Samir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endParaRPr lang="en-US" sz="1000" dirty="0"/>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Nadoy</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samir@northwind.com</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123 Elm Pl.</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New York</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20542152"/>
                  </a:ext>
                </a:extLst>
              </a:tr>
            </a:tbl>
          </a:graphicData>
        </a:graphic>
      </p:graphicFrame>
      <p:graphicFrame>
        <p:nvGraphicFramePr>
          <p:cNvPr id="14" name="Table 13">
            <a:extLst>
              <a:ext uri="{FF2B5EF4-FFF2-40B4-BE49-F238E27FC236}">
                <a16:creationId xmlns:a16="http://schemas.microsoft.com/office/drawing/2014/main" id="{9BC6068D-385A-BBEE-6B0E-508412CA311F}"/>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24257636"/>
              </p:ext>
            </p:extLst>
          </p:nvPr>
        </p:nvGraphicFramePr>
        <p:xfrm>
          <a:off x="6482001" y="3142796"/>
          <a:ext cx="2883738" cy="1434778"/>
        </p:xfrm>
        <a:graphic>
          <a:graphicData uri="http://schemas.openxmlformats.org/drawingml/2006/table">
            <a:tbl>
              <a:tblPr firstRow="1" bandRow="1">
                <a:tableStyleId>{5C22544A-7EE6-4342-B048-85BDC9FD1C3A}</a:tableStyleId>
              </a:tblPr>
              <a:tblGrid>
                <a:gridCol w="981042">
                  <a:extLst>
                    <a:ext uri="{9D8B030D-6E8A-4147-A177-3AD203B41FA5}">
                      <a16:colId xmlns:a16="http://schemas.microsoft.com/office/drawing/2014/main" val="1727388637"/>
                    </a:ext>
                  </a:extLst>
                </a:gridCol>
                <a:gridCol w="994875">
                  <a:extLst>
                    <a:ext uri="{9D8B030D-6E8A-4147-A177-3AD203B41FA5}">
                      <a16:colId xmlns:a16="http://schemas.microsoft.com/office/drawing/2014/main" val="299907239"/>
                    </a:ext>
                  </a:extLst>
                </a:gridCol>
                <a:gridCol w="907821">
                  <a:extLst>
                    <a:ext uri="{9D8B030D-6E8A-4147-A177-3AD203B41FA5}">
                      <a16:colId xmlns:a16="http://schemas.microsoft.com/office/drawing/2014/main" val="2578400319"/>
                    </a:ext>
                  </a:extLst>
                </a:gridCol>
              </a:tblGrid>
              <a:tr h="350638">
                <a:tc gridSpan="3">
                  <a:txBody>
                    <a:bodyPr/>
                    <a:lstStyle/>
                    <a:p>
                      <a:pPr algn="ctr"/>
                      <a:r>
                        <a:rPr lang="en-US" sz="1400" dirty="0">
                          <a:solidFill>
                            <a:schemeClr val="bg1"/>
                          </a:solidFill>
                        </a:rPr>
                        <a:t>Product</a:t>
                      </a:r>
                      <a:endParaRPr lang="en-US" sz="900" dirty="0">
                        <a:solidFill>
                          <a:schemeClr val="bg1"/>
                        </a:solidFill>
                      </a:endParaRP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1035">
                <a:tc>
                  <a:txBody>
                    <a:bodyPr/>
                    <a:lstStyle/>
                    <a:p>
                      <a:r>
                        <a:rPr lang="en-US" sz="1000" b="1" dirty="0"/>
                        <a:t>ID</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Name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Price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71035">
                <a:tc>
                  <a:txBody>
                    <a:bodyPr/>
                    <a:lstStyle/>
                    <a:p>
                      <a:r>
                        <a:rPr lang="en-US" sz="1000" dirty="0"/>
                        <a:t>123</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Hammer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2.99</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71035">
                <a:tc>
                  <a:txBody>
                    <a:bodyPr/>
                    <a:lstStyle/>
                    <a:p>
                      <a:r>
                        <a:rPr lang="en-US" sz="1000" dirty="0"/>
                        <a:t>162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Screwdriver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3.49</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271035">
                <a:tc>
                  <a:txBody>
                    <a:bodyPr/>
                    <a:lstStyle/>
                    <a:p>
                      <a:r>
                        <a:rPr lang="en-US" sz="1000" dirty="0"/>
                        <a:t>201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Wrench</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4.25</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graphicFrame>
        <p:nvGraphicFramePr>
          <p:cNvPr id="15" name="Table 14">
            <a:extLst>
              <a:ext uri="{FF2B5EF4-FFF2-40B4-BE49-F238E27FC236}">
                <a16:creationId xmlns:a16="http://schemas.microsoft.com/office/drawing/2014/main" id="{F6534F35-DA77-5894-301E-C719A35389D7}"/>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745035095"/>
              </p:ext>
            </p:extLst>
          </p:nvPr>
        </p:nvGraphicFramePr>
        <p:xfrm>
          <a:off x="4389950" y="4756620"/>
          <a:ext cx="3391948" cy="1434776"/>
        </p:xfrm>
        <a:graphic>
          <a:graphicData uri="http://schemas.openxmlformats.org/drawingml/2006/table">
            <a:tbl>
              <a:tblPr firstRow="1" bandRow="1">
                <a:tableStyleId>{5C22544A-7EE6-4342-B048-85BDC9FD1C3A}</a:tableStyleId>
              </a:tblPr>
              <a:tblGrid>
                <a:gridCol w="1050535">
                  <a:extLst>
                    <a:ext uri="{9D8B030D-6E8A-4147-A177-3AD203B41FA5}">
                      <a16:colId xmlns:a16="http://schemas.microsoft.com/office/drawing/2014/main" val="1727388637"/>
                    </a:ext>
                  </a:extLst>
                </a:gridCol>
                <a:gridCol w="1207281">
                  <a:extLst>
                    <a:ext uri="{9D8B030D-6E8A-4147-A177-3AD203B41FA5}">
                      <a16:colId xmlns:a16="http://schemas.microsoft.com/office/drawing/2014/main" val="2933502934"/>
                    </a:ext>
                  </a:extLst>
                </a:gridCol>
                <a:gridCol w="1134132">
                  <a:extLst>
                    <a:ext uri="{9D8B030D-6E8A-4147-A177-3AD203B41FA5}">
                      <a16:colId xmlns:a16="http://schemas.microsoft.com/office/drawing/2014/main" val="3275465788"/>
                    </a:ext>
                  </a:extLst>
                </a:gridCol>
              </a:tblGrid>
              <a:tr h="339476">
                <a:tc gridSpan="3">
                  <a:txBody>
                    <a:bodyPr/>
                    <a:lstStyle/>
                    <a:p>
                      <a:pPr algn="ctr"/>
                      <a:r>
                        <a:rPr lang="en-US" sz="1400" dirty="0">
                          <a:solidFill>
                            <a:schemeClr val="bg1"/>
                          </a:solidFill>
                        </a:rPr>
                        <a:t>Order</a:t>
                      </a:r>
                      <a:endParaRPr lang="en-US" sz="1500" dirty="0">
                        <a:solidFill>
                          <a:schemeClr val="bg1"/>
                        </a:solidFill>
                      </a:endParaRP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365100">
                <a:tc>
                  <a:txBody>
                    <a:bodyPr/>
                    <a:lstStyle/>
                    <a:p>
                      <a:r>
                        <a:rPr lang="en-US" sz="1000" b="1" dirty="0"/>
                        <a:t>OrderNo</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OrderDate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Customer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65100">
                <a:tc>
                  <a:txBody>
                    <a:bodyPr/>
                    <a:lstStyle/>
                    <a:p>
                      <a:r>
                        <a:rPr lang="en-US" sz="1000" dirty="0"/>
                        <a:t>1000</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1/1/2022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65100">
                <a:tc>
                  <a:txBody>
                    <a:bodyPr/>
                    <a:lstStyle/>
                    <a:p>
                      <a:r>
                        <a:rPr lang="en-US" sz="1000" dirty="0"/>
                        <a:t>1001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1/1/2022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graphicFrame>
        <p:nvGraphicFramePr>
          <p:cNvPr id="16" name="Table 15">
            <a:extLst>
              <a:ext uri="{FF2B5EF4-FFF2-40B4-BE49-F238E27FC236}">
                <a16:creationId xmlns:a16="http://schemas.microsoft.com/office/drawing/2014/main" id="{B99D93A2-108F-6098-DBF4-37B2D2585B38}"/>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4214667259"/>
              </p:ext>
            </p:extLst>
          </p:nvPr>
        </p:nvGraphicFramePr>
        <p:xfrm>
          <a:off x="7966117" y="4756619"/>
          <a:ext cx="3491673" cy="1434777"/>
        </p:xfrm>
        <a:graphic>
          <a:graphicData uri="http://schemas.openxmlformats.org/drawingml/2006/table">
            <a:tbl>
              <a:tblPr firstRow="1" bandRow="1">
                <a:tableStyleId>{5C22544A-7EE6-4342-B048-85BDC9FD1C3A}</a:tableStyleId>
              </a:tblPr>
              <a:tblGrid>
                <a:gridCol w="927080">
                  <a:extLst>
                    <a:ext uri="{9D8B030D-6E8A-4147-A177-3AD203B41FA5}">
                      <a16:colId xmlns:a16="http://schemas.microsoft.com/office/drawing/2014/main" val="1727388637"/>
                    </a:ext>
                  </a:extLst>
                </a:gridCol>
                <a:gridCol w="774553">
                  <a:extLst>
                    <a:ext uri="{9D8B030D-6E8A-4147-A177-3AD203B41FA5}">
                      <a16:colId xmlns:a16="http://schemas.microsoft.com/office/drawing/2014/main" val="2933502934"/>
                    </a:ext>
                  </a:extLst>
                </a:gridCol>
                <a:gridCol w="927080">
                  <a:extLst>
                    <a:ext uri="{9D8B030D-6E8A-4147-A177-3AD203B41FA5}">
                      <a16:colId xmlns:a16="http://schemas.microsoft.com/office/drawing/2014/main" val="3275465788"/>
                    </a:ext>
                  </a:extLst>
                </a:gridCol>
                <a:gridCol w="862960">
                  <a:extLst>
                    <a:ext uri="{9D8B030D-6E8A-4147-A177-3AD203B41FA5}">
                      <a16:colId xmlns:a16="http://schemas.microsoft.com/office/drawing/2014/main" val="3098346811"/>
                    </a:ext>
                  </a:extLst>
                </a:gridCol>
              </a:tblGrid>
              <a:tr h="339429">
                <a:tc gridSpan="4">
                  <a:txBody>
                    <a:bodyPr/>
                    <a:lstStyle/>
                    <a:p>
                      <a:pPr algn="ctr"/>
                      <a:r>
                        <a:rPr lang="en-US" sz="1400" dirty="0">
                          <a:solidFill>
                            <a:schemeClr val="bg1"/>
                          </a:solidFill>
                        </a:rPr>
                        <a:t>LineItem</a:t>
                      </a:r>
                      <a:endParaRPr lang="en-US" sz="1500" dirty="0">
                        <a:solidFill>
                          <a:schemeClr val="bg1"/>
                        </a:solidFill>
                      </a:endParaRP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10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3837">
                <a:tc>
                  <a:txBody>
                    <a:bodyPr/>
                    <a:lstStyle/>
                    <a:p>
                      <a:r>
                        <a:rPr lang="en-US" sz="1000" b="1" dirty="0"/>
                        <a:t>OrderNo</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ItemNo</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ProductID</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Quantity</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73837">
                <a:tc>
                  <a:txBody>
                    <a:bodyPr/>
                    <a:lstStyle/>
                    <a:p>
                      <a:r>
                        <a:rPr lang="en-US" sz="1000" dirty="0"/>
                        <a:t>1000</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123</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73837">
                <a:tc>
                  <a:txBody>
                    <a:bodyPr/>
                    <a:lstStyle/>
                    <a:p>
                      <a:r>
                        <a:rPr lang="en-US" sz="1000" dirty="0"/>
                        <a:t>1000</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273837">
                <a:tc>
                  <a:txBody>
                    <a:bodyPr/>
                    <a:lstStyle/>
                    <a:p>
                      <a:r>
                        <a:rPr lang="en-US" sz="1000" dirty="0"/>
                        <a:t>1001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123</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22198971"/>
                  </a:ext>
                </a:extLst>
              </a:tr>
            </a:tbl>
          </a:graphicData>
        </a:graphic>
      </p:graphicFrame>
    </p:spTree>
    <p:extLst>
      <p:ext uri="{BB962C8B-B14F-4D97-AF65-F5344CB8AC3E}">
        <p14:creationId xmlns:p14="http://schemas.microsoft.com/office/powerpoint/2010/main" val="3652253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pPr algn="l"/>
            <a:r>
              <a:rPr lang="en-US" dirty="0"/>
              <a:t>Normalization</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graphicFrame>
        <p:nvGraphicFramePr>
          <p:cNvPr id="5" name="Table 4">
            <a:extLst>
              <a:ext uri="{FF2B5EF4-FFF2-40B4-BE49-F238E27FC236}">
                <a16:creationId xmlns:a16="http://schemas.microsoft.com/office/drawing/2014/main" id="{1C85E3BE-E941-1DE4-47A6-4ECEBA43DEFC}"/>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999202497"/>
              </p:ext>
            </p:extLst>
          </p:nvPr>
        </p:nvGraphicFramePr>
        <p:xfrm>
          <a:off x="658412" y="2086396"/>
          <a:ext cx="5578743" cy="1866471"/>
        </p:xfrm>
        <a:graphic>
          <a:graphicData uri="http://schemas.openxmlformats.org/drawingml/2006/table">
            <a:tbl>
              <a:tblPr firstRow="1" bandRow="1">
                <a:tableStyleId>{5C22544A-7EE6-4342-B048-85BDC9FD1C3A}</a:tableStyleId>
              </a:tblPr>
              <a:tblGrid>
                <a:gridCol w="694426">
                  <a:extLst>
                    <a:ext uri="{9D8B030D-6E8A-4147-A177-3AD203B41FA5}">
                      <a16:colId xmlns:a16="http://schemas.microsoft.com/office/drawing/2014/main" val="2257796799"/>
                    </a:ext>
                  </a:extLst>
                </a:gridCol>
                <a:gridCol w="796026">
                  <a:extLst>
                    <a:ext uri="{9D8B030D-6E8A-4147-A177-3AD203B41FA5}">
                      <a16:colId xmlns:a16="http://schemas.microsoft.com/office/drawing/2014/main" val="2501781980"/>
                    </a:ext>
                  </a:extLst>
                </a:gridCol>
                <a:gridCol w="2164451">
                  <a:extLst>
                    <a:ext uri="{9D8B030D-6E8A-4147-A177-3AD203B41FA5}">
                      <a16:colId xmlns:a16="http://schemas.microsoft.com/office/drawing/2014/main" val="299907239"/>
                    </a:ext>
                  </a:extLst>
                </a:gridCol>
                <a:gridCol w="1232589">
                  <a:extLst>
                    <a:ext uri="{9D8B030D-6E8A-4147-A177-3AD203B41FA5}">
                      <a16:colId xmlns:a16="http://schemas.microsoft.com/office/drawing/2014/main" val="337350491"/>
                    </a:ext>
                  </a:extLst>
                </a:gridCol>
                <a:gridCol w="691251">
                  <a:extLst>
                    <a:ext uri="{9D8B030D-6E8A-4147-A177-3AD203B41FA5}">
                      <a16:colId xmlns:a16="http://schemas.microsoft.com/office/drawing/2014/main" val="473342193"/>
                    </a:ext>
                  </a:extLst>
                </a:gridCol>
              </a:tblGrid>
              <a:tr h="381141">
                <a:tc gridSpan="5">
                  <a:txBody>
                    <a:bodyPr/>
                    <a:lstStyle/>
                    <a:p>
                      <a:pPr algn="ctr"/>
                      <a:r>
                        <a:rPr lang="en-US" sz="1400" b="1" kern="1200" dirty="0">
                          <a:solidFill>
                            <a:schemeClr val="bg1"/>
                          </a:solidFill>
                          <a:latin typeface="+mn-lt"/>
                          <a:ea typeface="+mn-ea"/>
                          <a:cs typeface="+mn-cs"/>
                        </a:rPr>
                        <a:t>Sales Data</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1500" b="1" kern="1200">
                        <a:solidFill>
                          <a:schemeClr val="lt1"/>
                        </a:solidFill>
                        <a:latin typeface="+mn-lt"/>
                        <a:ea typeface="+mn-ea"/>
                        <a:cs typeface="+mn-cs"/>
                      </a:endParaRPr>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r>
                        <a:rPr lang="en-US" sz="1500" b="1" kern="1200">
                          <a:solidFill>
                            <a:schemeClr val="lt1"/>
                          </a:solidFill>
                          <a:latin typeface="+mn-lt"/>
                          <a:ea typeface="+mn-ea"/>
                          <a:cs typeface="+mn-cs"/>
                        </a:rPr>
                        <a:t>Sales</a:t>
                      </a:r>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dirty="0">
                        <a:solidFill>
                          <a:schemeClr val="tx1"/>
                        </a:solidFill>
                      </a:endParaRPr>
                    </a:p>
                  </a:txBody>
                  <a:tcPr marL="45720" marR="45720" marT="27432" marB="27432"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1222520331"/>
                  </a:ext>
                </a:extLst>
              </a:tr>
              <a:tr h="297066">
                <a:tc>
                  <a:txBody>
                    <a:bodyPr/>
                    <a:lstStyle/>
                    <a:p>
                      <a:r>
                        <a:rPr lang="en-US" sz="1000" b="1" dirty="0">
                          <a:solidFill>
                            <a:schemeClr val="tx1"/>
                          </a:solidFill>
                        </a:rPr>
                        <a:t>OrderNo</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solidFill>
                            <a:schemeClr val="tx1"/>
                          </a:solidFill>
                        </a:rPr>
                        <a:t>OrderDate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solidFill>
                            <a:schemeClr val="tx1"/>
                          </a:solidFill>
                        </a:rPr>
                        <a:t>Customer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solidFill>
                            <a:schemeClr val="tx1"/>
                          </a:solidFill>
                        </a:rPr>
                        <a:t>Product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solidFill>
                            <a:schemeClr val="tx1"/>
                          </a:solidFill>
                        </a:rPr>
                        <a:t>Quantity</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97066">
                <a:tc>
                  <a:txBody>
                    <a:bodyPr/>
                    <a:lstStyle/>
                    <a:p>
                      <a:r>
                        <a:rPr lang="en-US" sz="1000" dirty="0">
                          <a:solidFill>
                            <a:schemeClr val="tx1"/>
                          </a:solidFill>
                        </a:rPr>
                        <a:t>1000</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1/1/2022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Joe Jones, 1 Main St, Seattle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Hammer ($2.99)</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97066">
                <a:tc>
                  <a:txBody>
                    <a:bodyPr/>
                    <a:lstStyle/>
                    <a:p>
                      <a:r>
                        <a:rPr lang="en-US" sz="1000" dirty="0">
                          <a:solidFill>
                            <a:schemeClr val="tx1"/>
                          </a:solidFill>
                        </a:rPr>
                        <a:t>1000</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1/1/2022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dirty="0">
                          <a:solidFill>
                            <a:schemeClr val="tx1"/>
                          </a:solidFill>
                        </a:rPr>
                        <a:t>Joe Jones- 1 Main St, Seattle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Screwdriver ($3.49)</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20542152"/>
                  </a:ext>
                </a:extLst>
              </a:tr>
              <a:tr h="297066">
                <a:tc>
                  <a:txBody>
                    <a:bodyPr/>
                    <a:lstStyle/>
                    <a:p>
                      <a:r>
                        <a:rPr lang="en-US" sz="1000" dirty="0">
                          <a:solidFill>
                            <a:schemeClr val="tx1"/>
                          </a:solidFill>
                        </a:rPr>
                        <a:t>1001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1/1/2022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Samir Nadoy, 123 Elm Pl, New York</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Hammer ($2.99)</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95005026"/>
                  </a:ext>
                </a:extLst>
              </a:tr>
              <a:tr h="297066">
                <a:tc>
                  <a:txBody>
                    <a:bodyPr/>
                    <a:lstStyle/>
                    <a:p>
                      <a:r>
                        <a:rPr lang="en-US" sz="1000" dirty="0">
                          <a:solidFill>
                            <a:schemeClr val="tx1"/>
                          </a:solidFill>
                        </a:rPr>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19610222"/>
                  </a:ext>
                </a:extLst>
              </a:tr>
            </a:tbl>
          </a:graphicData>
        </a:graphic>
      </p:graphicFrame>
      <p:sp>
        <p:nvSpPr>
          <p:cNvPr id="6" name="Arrow: Right 5">
            <a:extLst>
              <a:ext uri="{FF2B5EF4-FFF2-40B4-BE49-F238E27FC236}">
                <a16:creationId xmlns:a16="http://schemas.microsoft.com/office/drawing/2014/main" id="{66351196-D0D0-96ED-8F04-5A0F2EA50583}"/>
              </a:ext>
              <a:ext uri="{C183D7F6-B498-43B3-948B-1728B52AA6E4}">
                <adec:decorative xmlns:adec="http://schemas.microsoft.com/office/drawing/2017/decorative" val="1"/>
              </a:ext>
            </a:extLst>
          </p:cNvPr>
          <p:cNvSpPr/>
          <p:nvPr/>
        </p:nvSpPr>
        <p:spPr bwMode="auto">
          <a:xfrm>
            <a:off x="6367798" y="2688059"/>
            <a:ext cx="609046" cy="66314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07E8A682-107C-0C36-EB94-E76047F9DEA3}"/>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530183082"/>
              </p:ext>
            </p:extLst>
          </p:nvPr>
        </p:nvGraphicFramePr>
        <p:xfrm>
          <a:off x="7515205" y="866859"/>
          <a:ext cx="3357560" cy="1028788"/>
        </p:xfrm>
        <a:graphic>
          <a:graphicData uri="http://schemas.openxmlformats.org/drawingml/2006/table">
            <a:tbl>
              <a:tblPr firstRow="1" bandRow="1">
                <a:tableStyleId>{5C22544A-7EE6-4342-B048-85BDC9FD1C3A}</a:tableStyleId>
              </a:tblPr>
              <a:tblGrid>
                <a:gridCol w="303901">
                  <a:extLst>
                    <a:ext uri="{9D8B030D-6E8A-4147-A177-3AD203B41FA5}">
                      <a16:colId xmlns:a16="http://schemas.microsoft.com/office/drawing/2014/main" val="1727388637"/>
                    </a:ext>
                  </a:extLst>
                </a:gridCol>
                <a:gridCol w="782397">
                  <a:extLst>
                    <a:ext uri="{9D8B030D-6E8A-4147-A177-3AD203B41FA5}">
                      <a16:colId xmlns:a16="http://schemas.microsoft.com/office/drawing/2014/main" val="299907239"/>
                    </a:ext>
                  </a:extLst>
                </a:gridCol>
                <a:gridCol w="782397">
                  <a:extLst>
                    <a:ext uri="{9D8B030D-6E8A-4147-A177-3AD203B41FA5}">
                      <a16:colId xmlns:a16="http://schemas.microsoft.com/office/drawing/2014/main" val="1838166860"/>
                    </a:ext>
                  </a:extLst>
                </a:gridCol>
                <a:gridCol w="776976">
                  <a:extLst>
                    <a:ext uri="{9D8B030D-6E8A-4147-A177-3AD203B41FA5}">
                      <a16:colId xmlns:a16="http://schemas.microsoft.com/office/drawing/2014/main" val="2578400319"/>
                    </a:ext>
                  </a:extLst>
                </a:gridCol>
                <a:gridCol w="711889">
                  <a:extLst>
                    <a:ext uri="{9D8B030D-6E8A-4147-A177-3AD203B41FA5}">
                      <a16:colId xmlns:a16="http://schemas.microsoft.com/office/drawing/2014/main" val="3764754647"/>
                    </a:ext>
                  </a:extLst>
                </a:gridCol>
              </a:tblGrid>
              <a:tr h="307417">
                <a:tc gridSpan="5">
                  <a:txBody>
                    <a:bodyPr/>
                    <a:lstStyle/>
                    <a:p>
                      <a:pPr algn="ctr"/>
                      <a:r>
                        <a:rPr lang="en-US" sz="1500" dirty="0">
                          <a:solidFill>
                            <a:schemeClr val="bg1"/>
                          </a:solidFill>
                        </a:rPr>
                        <a:t>Customer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a:p>
                  </a:txBody>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1500" dirty="0">
                        <a:solidFill>
                          <a:schemeClr val="tx1"/>
                        </a:solidFill>
                      </a:endParaRPr>
                    </a:p>
                  </a:txBody>
                  <a:tcPr marL="67813" marR="67813" marT="40688" marB="40688"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FA38B"/>
                    </a:solidFill>
                  </a:tcPr>
                </a:tc>
                <a:extLst>
                  <a:ext uri="{0D108BD9-81ED-4DB2-BD59-A6C34878D82A}">
                    <a16:rowId xmlns:a16="http://schemas.microsoft.com/office/drawing/2014/main" val="1222520331"/>
                  </a:ext>
                </a:extLst>
              </a:tr>
              <a:tr h="239604">
                <a:tc>
                  <a:txBody>
                    <a:bodyPr/>
                    <a:lstStyle/>
                    <a:p>
                      <a:r>
                        <a:rPr lang="en-US" sz="1000" b="1" dirty="0"/>
                        <a:t>ID</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FirstName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LastName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Address</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City</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39604">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Joe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Jones</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 Main St.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Seattle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39604">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Samir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Nadoy</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123 Elm Pl.</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New York</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20542152"/>
                  </a:ext>
                </a:extLst>
              </a:tr>
            </a:tbl>
          </a:graphicData>
        </a:graphic>
      </p:graphicFrame>
      <p:cxnSp>
        <p:nvCxnSpPr>
          <p:cNvPr id="8" name="Connector: Elbow 7">
            <a:extLst>
              <a:ext uri="{FF2B5EF4-FFF2-40B4-BE49-F238E27FC236}">
                <a16:creationId xmlns:a16="http://schemas.microsoft.com/office/drawing/2014/main" id="{90CF8178-F3AE-CF84-BD2D-6C2F3092F184}"/>
              </a:ext>
              <a:ext uri="{C183D7F6-B498-43B3-948B-1728B52AA6E4}">
                <adec:decorative xmlns:adec="http://schemas.microsoft.com/office/drawing/2017/decorative" val="1"/>
              </a:ext>
            </a:extLst>
          </p:cNvPr>
          <p:cNvCxnSpPr>
            <a:cxnSpLocks/>
            <a:stCxn id="7" idx="1"/>
            <a:endCxn id="9" idx="3"/>
          </p:cNvCxnSpPr>
          <p:nvPr/>
        </p:nvCxnSpPr>
        <p:spPr>
          <a:xfrm rot="10800000" flipH="1" flipV="1">
            <a:off x="7515204" y="1381253"/>
            <a:ext cx="1829579" cy="2338248"/>
          </a:xfrm>
          <a:prstGeom prst="bentConnector5">
            <a:avLst>
              <a:gd name="adj1" fmla="val -12495"/>
              <a:gd name="adj2" fmla="val 49664"/>
              <a:gd name="adj3" fmla="val 107081"/>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2D6F9C16-FB45-FCA4-7603-619B76A01756}"/>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753293066"/>
              </p:ext>
            </p:extLst>
          </p:nvPr>
        </p:nvGraphicFramePr>
        <p:xfrm>
          <a:off x="7051872" y="3189399"/>
          <a:ext cx="2292912" cy="1060204"/>
        </p:xfrm>
        <a:graphic>
          <a:graphicData uri="http://schemas.openxmlformats.org/drawingml/2006/table">
            <a:tbl>
              <a:tblPr firstRow="1" bandRow="1">
                <a:tableStyleId>{5C22544A-7EE6-4342-B048-85BDC9FD1C3A}</a:tableStyleId>
              </a:tblPr>
              <a:tblGrid>
                <a:gridCol w="710148">
                  <a:extLst>
                    <a:ext uri="{9D8B030D-6E8A-4147-A177-3AD203B41FA5}">
                      <a16:colId xmlns:a16="http://schemas.microsoft.com/office/drawing/2014/main" val="1727388637"/>
                    </a:ext>
                  </a:extLst>
                </a:gridCol>
                <a:gridCol w="816106">
                  <a:extLst>
                    <a:ext uri="{9D8B030D-6E8A-4147-A177-3AD203B41FA5}">
                      <a16:colId xmlns:a16="http://schemas.microsoft.com/office/drawing/2014/main" val="2933502934"/>
                    </a:ext>
                  </a:extLst>
                </a:gridCol>
                <a:gridCol w="766658">
                  <a:extLst>
                    <a:ext uri="{9D8B030D-6E8A-4147-A177-3AD203B41FA5}">
                      <a16:colId xmlns:a16="http://schemas.microsoft.com/office/drawing/2014/main" val="3275465788"/>
                    </a:ext>
                  </a:extLst>
                </a:gridCol>
              </a:tblGrid>
              <a:tr h="307417">
                <a:tc gridSpan="3">
                  <a:txBody>
                    <a:bodyPr/>
                    <a:lstStyle/>
                    <a:p>
                      <a:pPr algn="ctr"/>
                      <a:r>
                        <a:rPr lang="en-US" sz="1500" dirty="0">
                          <a:solidFill>
                            <a:schemeClr val="bg1"/>
                          </a:solidFill>
                        </a:rPr>
                        <a:t>Order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0076">
                <a:tc>
                  <a:txBody>
                    <a:bodyPr/>
                    <a:lstStyle/>
                    <a:p>
                      <a:r>
                        <a:rPr lang="en-US" sz="1000" b="1" dirty="0"/>
                        <a:t>OrderNo</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OrderDate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Customer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0076">
                <a:tc>
                  <a:txBody>
                    <a:bodyPr/>
                    <a:lstStyle/>
                    <a:p>
                      <a:r>
                        <a:rPr lang="en-US" sz="1000" dirty="0"/>
                        <a:t>1000</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1/1/2022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0076">
                <a:tc>
                  <a:txBody>
                    <a:bodyPr/>
                    <a:lstStyle/>
                    <a:p>
                      <a:r>
                        <a:rPr lang="en-US" sz="1000" dirty="0"/>
                        <a:t>1001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1/1/2022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cxnSp>
        <p:nvCxnSpPr>
          <p:cNvPr id="10" name="Connector: Elbow 9">
            <a:extLst>
              <a:ext uri="{FF2B5EF4-FFF2-40B4-BE49-F238E27FC236}">
                <a16:creationId xmlns:a16="http://schemas.microsoft.com/office/drawing/2014/main" id="{CE7FC674-0041-F172-AFF3-85CB151BD4A6}"/>
              </a:ext>
              <a:ext uri="{C183D7F6-B498-43B3-948B-1728B52AA6E4}">
                <adec:decorative xmlns:adec="http://schemas.microsoft.com/office/drawing/2017/decorative" val="1"/>
              </a:ext>
            </a:extLst>
          </p:cNvPr>
          <p:cNvCxnSpPr>
            <a:cxnSpLocks/>
            <a:stCxn id="9" idx="1"/>
            <a:endCxn id="11" idx="1"/>
          </p:cNvCxnSpPr>
          <p:nvPr/>
        </p:nvCxnSpPr>
        <p:spPr>
          <a:xfrm rot="10800000" flipH="1" flipV="1">
            <a:off x="7051872" y="3719500"/>
            <a:ext cx="1228654" cy="1977473"/>
          </a:xfrm>
          <a:prstGeom prst="bentConnector3">
            <a:avLst>
              <a:gd name="adj1" fmla="val -18606"/>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23ABE54A-5464-0473-63E8-8F768E154BD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38587527"/>
              </p:ext>
            </p:extLst>
          </p:nvPr>
        </p:nvGraphicFramePr>
        <p:xfrm>
          <a:off x="8280526" y="5041834"/>
          <a:ext cx="2882901" cy="1310280"/>
        </p:xfrm>
        <a:graphic>
          <a:graphicData uri="http://schemas.openxmlformats.org/drawingml/2006/table">
            <a:tbl>
              <a:tblPr firstRow="1" bandRow="1">
                <a:tableStyleId>{5C22544A-7EE6-4342-B048-85BDC9FD1C3A}</a:tableStyleId>
              </a:tblPr>
              <a:tblGrid>
                <a:gridCol w="765444">
                  <a:extLst>
                    <a:ext uri="{9D8B030D-6E8A-4147-A177-3AD203B41FA5}">
                      <a16:colId xmlns:a16="http://schemas.microsoft.com/office/drawing/2014/main" val="1727388637"/>
                    </a:ext>
                  </a:extLst>
                </a:gridCol>
                <a:gridCol w="639510">
                  <a:extLst>
                    <a:ext uri="{9D8B030D-6E8A-4147-A177-3AD203B41FA5}">
                      <a16:colId xmlns:a16="http://schemas.microsoft.com/office/drawing/2014/main" val="2933502934"/>
                    </a:ext>
                  </a:extLst>
                </a:gridCol>
                <a:gridCol w="765444">
                  <a:extLst>
                    <a:ext uri="{9D8B030D-6E8A-4147-A177-3AD203B41FA5}">
                      <a16:colId xmlns:a16="http://schemas.microsoft.com/office/drawing/2014/main" val="3275465788"/>
                    </a:ext>
                  </a:extLst>
                </a:gridCol>
                <a:gridCol w="712503">
                  <a:extLst>
                    <a:ext uri="{9D8B030D-6E8A-4147-A177-3AD203B41FA5}">
                      <a16:colId xmlns:a16="http://schemas.microsoft.com/office/drawing/2014/main" val="3098346811"/>
                    </a:ext>
                  </a:extLst>
                </a:gridCol>
              </a:tblGrid>
              <a:tr h="307417">
                <a:tc gridSpan="4">
                  <a:txBody>
                    <a:bodyPr/>
                    <a:lstStyle/>
                    <a:p>
                      <a:pPr algn="ctr"/>
                      <a:r>
                        <a:rPr lang="en-US" sz="1500" dirty="0">
                          <a:solidFill>
                            <a:schemeClr val="bg1"/>
                          </a:solidFill>
                        </a:rPr>
                        <a:t>LineItem</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10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0076">
                <a:tc>
                  <a:txBody>
                    <a:bodyPr/>
                    <a:lstStyle/>
                    <a:p>
                      <a:r>
                        <a:rPr lang="en-US" sz="1000" b="1" dirty="0"/>
                        <a:t>OrderNo</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ItemNo</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ProductID</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Quantity</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0076">
                <a:tc>
                  <a:txBody>
                    <a:bodyPr/>
                    <a:lstStyle/>
                    <a:p>
                      <a:r>
                        <a:rPr lang="en-US" sz="1000" dirty="0"/>
                        <a:t>1000</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123</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0076">
                <a:tc>
                  <a:txBody>
                    <a:bodyPr/>
                    <a:lstStyle/>
                    <a:p>
                      <a:r>
                        <a:rPr lang="en-US" sz="1000" dirty="0"/>
                        <a:t>1000</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250076">
                <a:tc>
                  <a:txBody>
                    <a:bodyPr/>
                    <a:lstStyle/>
                    <a:p>
                      <a:r>
                        <a:rPr lang="en-US" sz="1000" dirty="0"/>
                        <a:t>1001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123</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22198971"/>
                  </a:ext>
                </a:extLst>
              </a:tr>
            </a:tbl>
          </a:graphicData>
        </a:graphic>
      </p:graphicFrame>
      <p:cxnSp>
        <p:nvCxnSpPr>
          <p:cNvPr id="12" name="Connector: Elbow 11">
            <a:extLst>
              <a:ext uri="{FF2B5EF4-FFF2-40B4-BE49-F238E27FC236}">
                <a16:creationId xmlns:a16="http://schemas.microsoft.com/office/drawing/2014/main" id="{999B20EC-E622-9EE2-8B86-C74854F1741E}"/>
              </a:ext>
              <a:ext uri="{C183D7F6-B498-43B3-948B-1728B52AA6E4}">
                <adec:decorative xmlns:adec="http://schemas.microsoft.com/office/drawing/2017/decorative" val="1"/>
              </a:ext>
            </a:extLst>
          </p:cNvPr>
          <p:cNvCxnSpPr>
            <a:cxnSpLocks/>
            <a:stCxn id="13" idx="1"/>
            <a:endCxn id="11" idx="3"/>
          </p:cNvCxnSpPr>
          <p:nvPr/>
        </p:nvCxnSpPr>
        <p:spPr>
          <a:xfrm rot="10800000" flipH="1" flipV="1">
            <a:off x="9891585" y="3056780"/>
            <a:ext cx="1271842" cy="2640193"/>
          </a:xfrm>
          <a:prstGeom prst="bentConnector5">
            <a:avLst>
              <a:gd name="adj1" fmla="val -17974"/>
              <a:gd name="adj2" fmla="val 54563"/>
              <a:gd name="adj3" fmla="val 117974"/>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105ECB5C-B132-3AD3-4530-F83CBBF6969A}"/>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591558192"/>
              </p:ext>
            </p:extLst>
          </p:nvPr>
        </p:nvGraphicFramePr>
        <p:xfrm>
          <a:off x="9891585" y="2160696"/>
          <a:ext cx="1699553" cy="1792171"/>
        </p:xfrm>
        <a:graphic>
          <a:graphicData uri="http://schemas.openxmlformats.org/drawingml/2006/table">
            <a:tbl>
              <a:tblPr firstRow="1" bandRow="1">
                <a:tableStyleId>{5C22544A-7EE6-4342-B048-85BDC9FD1C3A}</a:tableStyleId>
              </a:tblPr>
              <a:tblGrid>
                <a:gridCol w="382859">
                  <a:extLst>
                    <a:ext uri="{9D8B030D-6E8A-4147-A177-3AD203B41FA5}">
                      <a16:colId xmlns:a16="http://schemas.microsoft.com/office/drawing/2014/main" val="1727388637"/>
                    </a:ext>
                  </a:extLst>
                </a:gridCol>
                <a:gridCol w="842006">
                  <a:extLst>
                    <a:ext uri="{9D8B030D-6E8A-4147-A177-3AD203B41FA5}">
                      <a16:colId xmlns:a16="http://schemas.microsoft.com/office/drawing/2014/main" val="299907239"/>
                    </a:ext>
                  </a:extLst>
                </a:gridCol>
                <a:gridCol w="474688">
                  <a:extLst>
                    <a:ext uri="{9D8B030D-6E8A-4147-A177-3AD203B41FA5}">
                      <a16:colId xmlns:a16="http://schemas.microsoft.com/office/drawing/2014/main" val="2578400319"/>
                    </a:ext>
                  </a:extLst>
                </a:gridCol>
              </a:tblGrid>
              <a:tr h="437979">
                <a:tc gridSpan="3">
                  <a:txBody>
                    <a:bodyPr/>
                    <a:lstStyle/>
                    <a:p>
                      <a:pPr algn="ctr"/>
                      <a:r>
                        <a:rPr lang="en-US" sz="1500" dirty="0">
                          <a:solidFill>
                            <a:schemeClr val="bg1"/>
                          </a:solidFill>
                        </a:rPr>
                        <a:t>Product</a:t>
                      </a:r>
                      <a:endParaRPr lang="en-US" sz="1000" dirty="0">
                        <a:solidFill>
                          <a:schemeClr val="bg1"/>
                        </a:solidFill>
                      </a:endParaRP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338548">
                <a:tc>
                  <a:txBody>
                    <a:bodyPr/>
                    <a:lstStyle/>
                    <a:p>
                      <a:r>
                        <a:rPr lang="en-US" sz="1000" b="1" dirty="0"/>
                        <a:t>ID</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Name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t>Price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38548">
                <a:tc>
                  <a:txBody>
                    <a:bodyPr/>
                    <a:lstStyle/>
                    <a:p>
                      <a:r>
                        <a:rPr lang="en-US" sz="1000" dirty="0"/>
                        <a:t>123</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Hammer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2.99</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38548">
                <a:tc>
                  <a:txBody>
                    <a:bodyPr/>
                    <a:lstStyle/>
                    <a:p>
                      <a:r>
                        <a:rPr lang="en-US" sz="1000" dirty="0"/>
                        <a:t>162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Screwdriver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3.49</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338548">
                <a:tc>
                  <a:txBody>
                    <a:bodyPr/>
                    <a:lstStyle/>
                    <a:p>
                      <a:r>
                        <a:rPr lang="en-US" sz="1000" dirty="0"/>
                        <a:t>201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Wrench</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t>4.25</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spTree>
    <p:extLst>
      <p:ext uri="{BB962C8B-B14F-4D97-AF65-F5344CB8AC3E}">
        <p14:creationId xmlns:p14="http://schemas.microsoft.com/office/powerpoint/2010/main" val="3654699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Other common database objects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4" name="Text Placeholder 2">
            <a:extLst>
              <a:ext uri="{FF2B5EF4-FFF2-40B4-BE49-F238E27FC236}">
                <a16:creationId xmlns:a16="http://schemas.microsoft.com/office/drawing/2014/main" id="{6E7ECB19-9ED8-AA9A-E3C1-CDDC63A3BBEB}"/>
              </a:ext>
            </a:extLst>
          </p:cNvPr>
          <p:cNvSpPr txBox="1">
            <a:spLocks/>
          </p:cNvSpPr>
          <p:nvPr/>
        </p:nvSpPr>
        <p:spPr>
          <a:xfrm>
            <a:off x="2474453" y="1703683"/>
            <a:ext cx="3479198" cy="353604"/>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200">
                <a:latin typeface="+mj-lt"/>
              </a:rPr>
              <a:t>Views</a:t>
            </a:r>
            <a:endParaRPr lang="en-US" sz="22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B6E9A9EF-8581-2826-7574-5676D205EBE6}"/>
              </a:ext>
              <a:ext uri="{C183D7F6-B498-43B3-948B-1728B52AA6E4}">
                <adec:decorative xmlns:adec="http://schemas.microsoft.com/office/drawing/2017/decorative" val="1"/>
              </a:ext>
            </a:extLst>
          </p:cNvPr>
          <p:cNvSpPr txBox="1">
            <a:spLocks/>
          </p:cNvSpPr>
          <p:nvPr/>
        </p:nvSpPr>
        <p:spPr>
          <a:xfrm>
            <a:off x="2565300" y="2549056"/>
            <a:ext cx="3265674" cy="1709351"/>
          </a:xfrm>
          <a:prstGeom prst="rect">
            <a:avLst/>
          </a:prstGeom>
          <a:noFill/>
        </p:spPr>
        <p:txBody>
          <a:bodyPr wrap="square" lIns="0" tIns="0" rIns="0" bIns="0" rtlCol="0">
            <a:noAutofit/>
          </a:bodyPr>
          <a:lstStyle/>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CREATE VIEW Deliveries</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AS</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SELECT o.OrderNo, o.OrderDate,</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       c.Address, c.City</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FROM Order AS o JOIN Customer AS c</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ON o.Customer = c.ID;</a:t>
            </a:r>
          </a:p>
        </p:txBody>
      </p:sp>
      <p:graphicFrame>
        <p:nvGraphicFramePr>
          <p:cNvPr id="6" name="Table 5">
            <a:extLst>
              <a:ext uri="{FF2B5EF4-FFF2-40B4-BE49-F238E27FC236}">
                <a16:creationId xmlns:a16="http://schemas.microsoft.com/office/drawing/2014/main" id="{D0B29D9F-07B6-D062-8444-1ED7D4308608}"/>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921345521"/>
              </p:ext>
            </p:extLst>
          </p:nvPr>
        </p:nvGraphicFramePr>
        <p:xfrm>
          <a:off x="3053144" y="4168132"/>
          <a:ext cx="862603" cy="625128"/>
        </p:xfrm>
        <a:graphic>
          <a:graphicData uri="http://schemas.openxmlformats.org/drawingml/2006/table">
            <a:tbl>
              <a:tblPr firstRow="1" bandRow="1">
                <a:tableStyleId>{5C22544A-7EE6-4342-B048-85BDC9FD1C3A}</a:tableStyleId>
              </a:tblPr>
              <a:tblGrid>
                <a:gridCol w="286439">
                  <a:extLst>
                    <a:ext uri="{9D8B030D-6E8A-4147-A177-3AD203B41FA5}">
                      <a16:colId xmlns:a16="http://schemas.microsoft.com/office/drawing/2014/main" val="1727388637"/>
                    </a:ext>
                  </a:extLst>
                </a:gridCol>
                <a:gridCol w="289725">
                  <a:extLst>
                    <a:ext uri="{9D8B030D-6E8A-4147-A177-3AD203B41FA5}">
                      <a16:colId xmlns:a16="http://schemas.microsoft.com/office/drawing/2014/main" val="299907239"/>
                    </a:ext>
                  </a:extLst>
                </a:gridCol>
                <a:gridCol w="286439">
                  <a:extLst>
                    <a:ext uri="{9D8B030D-6E8A-4147-A177-3AD203B41FA5}">
                      <a16:colId xmlns:a16="http://schemas.microsoft.com/office/drawing/2014/main" val="2578400319"/>
                    </a:ext>
                  </a:extLst>
                </a:gridCol>
              </a:tblGrid>
              <a:tr h="249016">
                <a:tc gridSpan="3">
                  <a:txBody>
                    <a:bodyPr/>
                    <a:lstStyle/>
                    <a:p>
                      <a:pPr algn="ctr"/>
                      <a:r>
                        <a:rPr lang="en-US" sz="1100" dirty="0">
                          <a:solidFill>
                            <a:schemeClr val="bg1"/>
                          </a:solidFill>
                        </a:rPr>
                        <a:t>Customer</a:t>
                      </a:r>
                      <a:endParaRPr lang="en-US" sz="800" dirty="0">
                        <a:solidFill>
                          <a:schemeClr val="bg1"/>
                        </a:solidFill>
                      </a:endParaRP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88056">
                <a:tc>
                  <a:txBody>
                    <a:bodyPr/>
                    <a:lstStyle/>
                    <a:p>
                      <a:r>
                        <a:rPr lang="en-US" sz="700" b="1" dirty="0"/>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88056">
                <a:tc>
                  <a:txBody>
                    <a:bodyPr/>
                    <a:lstStyle/>
                    <a:p>
                      <a:r>
                        <a:rPr lang="en-US" sz="700" dirty="0"/>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7" name="Connector: Elbow 2">
            <a:extLst>
              <a:ext uri="{FF2B5EF4-FFF2-40B4-BE49-F238E27FC236}">
                <a16:creationId xmlns:a16="http://schemas.microsoft.com/office/drawing/2014/main" id="{AB8AE507-725C-9390-CC5C-F3FEC6019BCA}"/>
              </a:ext>
              <a:ext uri="{C183D7F6-B498-43B3-948B-1728B52AA6E4}">
                <adec:decorative xmlns:adec="http://schemas.microsoft.com/office/drawing/2017/decorative" val="1"/>
              </a:ext>
            </a:extLst>
          </p:cNvPr>
          <p:cNvCxnSpPr>
            <a:cxnSpLocks/>
            <a:stCxn id="6" idx="3"/>
            <a:endCxn id="8" idx="1"/>
          </p:cNvCxnSpPr>
          <p:nvPr/>
        </p:nvCxnSpPr>
        <p:spPr>
          <a:xfrm>
            <a:off x="3915747" y="4480696"/>
            <a:ext cx="545562"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5C3CE7CE-13D5-18E0-A6A9-DF0EEFC484AA}"/>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871511277"/>
              </p:ext>
            </p:extLst>
          </p:nvPr>
        </p:nvGraphicFramePr>
        <p:xfrm>
          <a:off x="4461309" y="4168132"/>
          <a:ext cx="862603" cy="625128"/>
        </p:xfrm>
        <a:graphic>
          <a:graphicData uri="http://schemas.openxmlformats.org/drawingml/2006/table">
            <a:tbl>
              <a:tblPr firstRow="1" bandRow="1">
                <a:tableStyleId>{5C22544A-7EE6-4342-B048-85BDC9FD1C3A}</a:tableStyleId>
              </a:tblPr>
              <a:tblGrid>
                <a:gridCol w="286439">
                  <a:extLst>
                    <a:ext uri="{9D8B030D-6E8A-4147-A177-3AD203B41FA5}">
                      <a16:colId xmlns:a16="http://schemas.microsoft.com/office/drawing/2014/main" val="1727388637"/>
                    </a:ext>
                  </a:extLst>
                </a:gridCol>
                <a:gridCol w="289725">
                  <a:extLst>
                    <a:ext uri="{9D8B030D-6E8A-4147-A177-3AD203B41FA5}">
                      <a16:colId xmlns:a16="http://schemas.microsoft.com/office/drawing/2014/main" val="299907239"/>
                    </a:ext>
                  </a:extLst>
                </a:gridCol>
                <a:gridCol w="286439">
                  <a:extLst>
                    <a:ext uri="{9D8B030D-6E8A-4147-A177-3AD203B41FA5}">
                      <a16:colId xmlns:a16="http://schemas.microsoft.com/office/drawing/2014/main" val="2578400319"/>
                    </a:ext>
                  </a:extLst>
                </a:gridCol>
              </a:tblGrid>
              <a:tr h="249016">
                <a:tc gridSpan="3">
                  <a:txBody>
                    <a:bodyPr/>
                    <a:lstStyle/>
                    <a:p>
                      <a:pPr algn="ctr"/>
                      <a:r>
                        <a:rPr lang="en-US" sz="1100" dirty="0">
                          <a:solidFill>
                            <a:schemeClr val="bg1"/>
                          </a:solidFill>
                        </a:rPr>
                        <a:t>Order</a:t>
                      </a:r>
                      <a:endParaRPr lang="en-US" sz="800" dirty="0">
                        <a:solidFill>
                          <a:schemeClr val="bg1"/>
                        </a:solidFill>
                      </a:endParaRP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88056">
                <a:tc>
                  <a:txBody>
                    <a:bodyPr/>
                    <a:lstStyle/>
                    <a:p>
                      <a:r>
                        <a:rPr lang="en-US" sz="700" b="1" dirty="0">
                          <a:solidFill>
                            <a:schemeClr val="tx1"/>
                          </a:solidFill>
                        </a:rPr>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solidFill>
                            <a:schemeClr val="tx1"/>
                          </a:solidFill>
                        </a:rPr>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solidFill>
                            <a:schemeClr val="tx1"/>
                          </a:solidFill>
                        </a:rPr>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88056">
                <a:tc>
                  <a:txBody>
                    <a:bodyPr/>
                    <a:lstStyle/>
                    <a:p>
                      <a:r>
                        <a:rPr lang="en-US" sz="700" dirty="0"/>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graphicFrame>
        <p:nvGraphicFramePr>
          <p:cNvPr id="9" name="Table 8">
            <a:extLst>
              <a:ext uri="{FF2B5EF4-FFF2-40B4-BE49-F238E27FC236}">
                <a16:creationId xmlns:a16="http://schemas.microsoft.com/office/drawing/2014/main" id="{47D00E12-B3C6-C738-4008-0372BE95BC06}"/>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4054330870"/>
              </p:ext>
            </p:extLst>
          </p:nvPr>
        </p:nvGraphicFramePr>
        <p:xfrm>
          <a:off x="2546250" y="5080621"/>
          <a:ext cx="3323759" cy="1057645"/>
        </p:xfrm>
        <a:graphic>
          <a:graphicData uri="http://schemas.openxmlformats.org/drawingml/2006/table">
            <a:tbl>
              <a:tblPr firstRow="1" bandRow="1">
                <a:tableStyleId>{5C22544A-7EE6-4342-B048-85BDC9FD1C3A}</a:tableStyleId>
              </a:tblPr>
              <a:tblGrid>
                <a:gridCol w="743390">
                  <a:extLst>
                    <a:ext uri="{9D8B030D-6E8A-4147-A177-3AD203B41FA5}">
                      <a16:colId xmlns:a16="http://schemas.microsoft.com/office/drawing/2014/main" val="1727388637"/>
                    </a:ext>
                  </a:extLst>
                </a:gridCol>
                <a:gridCol w="854309">
                  <a:extLst>
                    <a:ext uri="{9D8B030D-6E8A-4147-A177-3AD203B41FA5}">
                      <a16:colId xmlns:a16="http://schemas.microsoft.com/office/drawing/2014/main" val="2933502934"/>
                    </a:ext>
                  </a:extLst>
                </a:gridCol>
                <a:gridCol w="863030">
                  <a:extLst>
                    <a:ext uri="{9D8B030D-6E8A-4147-A177-3AD203B41FA5}">
                      <a16:colId xmlns:a16="http://schemas.microsoft.com/office/drawing/2014/main" val="3383509084"/>
                    </a:ext>
                  </a:extLst>
                </a:gridCol>
                <a:gridCol w="863030">
                  <a:extLst>
                    <a:ext uri="{9D8B030D-6E8A-4147-A177-3AD203B41FA5}">
                      <a16:colId xmlns:a16="http://schemas.microsoft.com/office/drawing/2014/main" val="2702168581"/>
                    </a:ext>
                  </a:extLst>
                </a:gridCol>
              </a:tblGrid>
              <a:tr h="307417">
                <a:tc gridSpan="4">
                  <a:txBody>
                    <a:bodyPr/>
                    <a:lstStyle/>
                    <a:p>
                      <a:pPr algn="ctr"/>
                      <a:r>
                        <a:rPr lang="en-US" sz="1400" dirty="0">
                          <a:solidFill>
                            <a:schemeClr val="tx1"/>
                          </a:solidFill>
                        </a:rPr>
                        <a:t>Deliveries</a:t>
                      </a:r>
                      <a:endParaRPr lang="en-US" sz="1500" dirty="0">
                        <a:solidFill>
                          <a:schemeClr val="tx1"/>
                        </a:solidFill>
                      </a:endParaRP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25000"/>
                        <a:lumOff val="75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1500"/>
                    </a:p>
                  </a:txBody>
                  <a:tcPr marL="67813" marR="67813" marT="40688" marB="40688">
                    <a:lnL w="12700" cap="flat" cmpd="sng" algn="ctr">
                      <a:solidFill>
                        <a:schemeClr val="accent6">
                          <a:lumMod val="75000"/>
                        </a:schemeClr>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1500"/>
                    </a:p>
                  </a:txBody>
                  <a:tcPr marL="67813" marR="67813" marT="40688" marB="40688">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222520331"/>
                  </a:ext>
                </a:extLst>
              </a:tr>
              <a:tr h="250076">
                <a:tc>
                  <a:txBody>
                    <a:bodyPr/>
                    <a:lstStyle/>
                    <a:p>
                      <a:r>
                        <a:rPr lang="en-US" sz="1000" b="1" dirty="0">
                          <a:solidFill>
                            <a:schemeClr val="tx1"/>
                          </a:solidFill>
                        </a:rPr>
                        <a:t>OrderNo</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solidFill>
                            <a:schemeClr val="tx1"/>
                          </a:solidFill>
                        </a:rPr>
                        <a:t>OrderDate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solidFill>
                            <a:schemeClr val="tx1"/>
                          </a:solidFill>
                        </a:rPr>
                        <a:t>Address</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solidFill>
                            <a:schemeClr val="tx1"/>
                          </a:solidFill>
                        </a:rPr>
                        <a:t>City</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0076">
                <a:tc>
                  <a:txBody>
                    <a:bodyPr/>
                    <a:lstStyle/>
                    <a:p>
                      <a:r>
                        <a:rPr lang="en-US" sz="1000" dirty="0">
                          <a:solidFill>
                            <a:schemeClr val="tx1"/>
                          </a:solidFill>
                        </a:rPr>
                        <a:t>1000</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1/1/2022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1 Main St.</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Seattle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0076">
                <a:tc>
                  <a:txBody>
                    <a:bodyPr/>
                    <a:lstStyle/>
                    <a:p>
                      <a:r>
                        <a:rPr lang="en-US" sz="1000" dirty="0">
                          <a:solidFill>
                            <a:schemeClr val="tx1"/>
                          </a:solidFill>
                        </a:rPr>
                        <a:t>1001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1/1/2022</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123 Elm Pl.</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New York</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10" name="Arrow: Down 9">
            <a:extLst>
              <a:ext uri="{FF2B5EF4-FFF2-40B4-BE49-F238E27FC236}">
                <a16:creationId xmlns:a16="http://schemas.microsoft.com/office/drawing/2014/main" id="{0A635894-D521-0716-695F-D48A92099A1E}"/>
              </a:ext>
              <a:ext uri="{C183D7F6-B498-43B3-948B-1728B52AA6E4}">
                <adec:decorative xmlns:adec="http://schemas.microsoft.com/office/drawing/2017/decorative" val="1"/>
              </a:ext>
            </a:extLst>
          </p:cNvPr>
          <p:cNvSpPr/>
          <p:nvPr/>
        </p:nvSpPr>
        <p:spPr bwMode="auto">
          <a:xfrm>
            <a:off x="3766835" y="4678309"/>
            <a:ext cx="862603" cy="509091"/>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720D05E-B355-F545-2A9D-623ECD08EE44}"/>
              </a:ext>
            </a:extLst>
          </p:cNvPr>
          <p:cNvSpPr txBox="1">
            <a:spLocks/>
          </p:cNvSpPr>
          <p:nvPr/>
        </p:nvSpPr>
        <p:spPr>
          <a:xfrm>
            <a:off x="6310534" y="1703683"/>
            <a:ext cx="3479198" cy="353604"/>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a:latin typeface="+mj-lt"/>
              </a:rPr>
              <a:t>Stored Procedures</a:t>
            </a:r>
            <a:endParaRPr lang="en-US" sz="2000" dirty="0">
              <a:latin typeface="+mj-lt"/>
              <a:cs typeface="Segoe UI" panose="020B0502040204020203" pitchFamily="34" charset="0"/>
            </a:endParaRPr>
          </a:p>
        </p:txBody>
      </p:sp>
      <p:sp>
        <p:nvSpPr>
          <p:cNvPr id="12" name="TextBox 11">
            <a:extLst>
              <a:ext uri="{FF2B5EF4-FFF2-40B4-BE49-F238E27FC236}">
                <a16:creationId xmlns:a16="http://schemas.microsoft.com/office/drawing/2014/main" id="{B1399F4C-3BB8-ED0C-C11C-C90E4A767E73}"/>
              </a:ext>
              <a:ext uri="{C183D7F6-B498-43B3-948B-1728B52AA6E4}">
                <adec:decorative xmlns:adec="http://schemas.microsoft.com/office/drawing/2017/decorative" val="0"/>
              </a:ext>
            </a:extLst>
          </p:cNvPr>
          <p:cNvSpPr txBox="1">
            <a:spLocks/>
          </p:cNvSpPr>
          <p:nvPr/>
        </p:nvSpPr>
        <p:spPr>
          <a:xfrm>
            <a:off x="6401382" y="2549056"/>
            <a:ext cx="3265674" cy="1709351"/>
          </a:xfrm>
          <a:prstGeom prst="rect">
            <a:avLst/>
          </a:prstGeom>
          <a:noFill/>
        </p:spPr>
        <p:txBody>
          <a:bodyPr wrap="square" lIns="0" tIns="0" rIns="0" bIns="0" rtlCol="0">
            <a:noAutofit/>
          </a:bodyPr>
          <a:lstStyle/>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CREATE PROCEDURE RenameProduct</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	@ProductID INT,</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	@NewName VARCHAR(20)</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AS</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UPDATE Product</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SET Name = @NewName</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WHERE ID = @ProductID;</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a:t>
            </a:r>
          </a:p>
          <a:p>
            <a:pPr>
              <a:lnSpc>
                <a:spcPct val="90000"/>
              </a:lnSpc>
              <a:spcAft>
                <a:spcPts val="600"/>
              </a:spcAft>
            </a:pPr>
            <a:r>
              <a:rPr lang="en-US" sz="1200" dirty="0">
                <a:latin typeface="Courier New" panose="02070309020205020404" pitchFamily="49" charset="0"/>
                <a:ea typeface="Cascadia Mono Light" panose="020B0609020000020004" pitchFamily="49" charset="0"/>
                <a:cs typeface="Courier New" panose="02070309020205020404" pitchFamily="49" charset="0"/>
              </a:rPr>
              <a:t>EXEC RenameProduct 201, 'Spanner';</a:t>
            </a:r>
          </a:p>
        </p:txBody>
      </p:sp>
      <p:graphicFrame>
        <p:nvGraphicFramePr>
          <p:cNvPr id="13" name="Table 12">
            <a:extLst>
              <a:ext uri="{FF2B5EF4-FFF2-40B4-BE49-F238E27FC236}">
                <a16:creationId xmlns:a16="http://schemas.microsoft.com/office/drawing/2014/main" id="{57A601D6-B786-ABAD-CF90-E0B77D04C770}"/>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708712260"/>
              </p:ext>
            </p:extLst>
          </p:nvPr>
        </p:nvGraphicFramePr>
        <p:xfrm>
          <a:off x="6370010" y="5080621"/>
          <a:ext cx="3328416" cy="862611"/>
        </p:xfrm>
        <a:graphic>
          <a:graphicData uri="http://schemas.openxmlformats.org/drawingml/2006/table">
            <a:tbl>
              <a:tblPr firstRow="1" bandRow="1">
                <a:tableStyleId>{5C22544A-7EE6-4342-B048-85BDC9FD1C3A}</a:tableStyleId>
              </a:tblPr>
              <a:tblGrid>
                <a:gridCol w="749793">
                  <a:extLst>
                    <a:ext uri="{9D8B030D-6E8A-4147-A177-3AD203B41FA5}">
                      <a16:colId xmlns:a16="http://schemas.microsoft.com/office/drawing/2014/main" val="1727388637"/>
                    </a:ext>
                  </a:extLst>
                </a:gridCol>
                <a:gridCol w="1648991">
                  <a:extLst>
                    <a:ext uri="{9D8B030D-6E8A-4147-A177-3AD203B41FA5}">
                      <a16:colId xmlns:a16="http://schemas.microsoft.com/office/drawing/2014/main" val="299907239"/>
                    </a:ext>
                  </a:extLst>
                </a:gridCol>
                <a:gridCol w="929632">
                  <a:extLst>
                    <a:ext uri="{9D8B030D-6E8A-4147-A177-3AD203B41FA5}">
                      <a16:colId xmlns:a16="http://schemas.microsoft.com/office/drawing/2014/main" val="2578400319"/>
                    </a:ext>
                  </a:extLst>
                </a:gridCol>
              </a:tblGrid>
              <a:tr h="313971">
                <a:tc gridSpan="3">
                  <a:txBody>
                    <a:bodyPr/>
                    <a:lstStyle/>
                    <a:p>
                      <a:pPr algn="ctr"/>
                      <a:r>
                        <a:rPr lang="en-US" sz="1400" dirty="0">
                          <a:solidFill>
                            <a:schemeClr val="bg1"/>
                          </a:solidFill>
                        </a:rPr>
                        <a:t>Product</a:t>
                      </a:r>
                      <a:endParaRPr lang="en-US" sz="1000" dirty="0">
                        <a:solidFill>
                          <a:schemeClr val="bg1"/>
                        </a:solidFill>
                      </a:endParaRP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r>
                        <a:rPr lang="en-US" sz="1000" b="1" dirty="0">
                          <a:solidFill>
                            <a:schemeClr val="tx1"/>
                          </a:solidFill>
                        </a:rPr>
                        <a:t>ID</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solidFill>
                            <a:schemeClr val="tx1"/>
                          </a:solidFill>
                        </a:rPr>
                        <a:t>Name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000" b="1" dirty="0">
                          <a:solidFill>
                            <a:schemeClr val="tx1"/>
                          </a:solidFill>
                        </a:rPr>
                        <a:t>Price</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74320">
                <a:tc>
                  <a:txBody>
                    <a:bodyPr/>
                    <a:lstStyle/>
                    <a:p>
                      <a:r>
                        <a:rPr lang="en-US" sz="1000" dirty="0">
                          <a:solidFill>
                            <a:schemeClr val="tx1"/>
                          </a:solidFill>
                        </a:rPr>
                        <a:t>201</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strike="sngStrike" dirty="0">
                          <a:solidFill>
                            <a:schemeClr val="tx1"/>
                          </a:solidFill>
                        </a:rPr>
                        <a:t>Wrench</a:t>
                      </a:r>
                      <a:r>
                        <a:rPr lang="en-US" sz="1000" dirty="0">
                          <a:solidFill>
                            <a:schemeClr val="tx1"/>
                          </a:solidFill>
                        </a:rPr>
                        <a:t> </a:t>
                      </a:r>
                      <a:r>
                        <a:rPr lang="en-US" sz="1000" b="1" dirty="0">
                          <a:solidFill>
                            <a:schemeClr val="tx1"/>
                          </a:solidFill>
                        </a:rPr>
                        <a:t>Spanner</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000" dirty="0">
                          <a:solidFill>
                            <a:schemeClr val="tx1"/>
                          </a:solidFill>
                        </a:rPr>
                        <a:t>4.25</a:t>
                      </a:r>
                    </a:p>
                  </a:txBody>
                  <a:tcPr marL="67813" marR="67813" marT="40688" marB="406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spTree>
    <p:extLst>
      <p:ext uri="{BB962C8B-B14F-4D97-AF65-F5344CB8AC3E}">
        <p14:creationId xmlns:p14="http://schemas.microsoft.com/office/powerpoint/2010/main" val="16728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 calcmode="lin" valueType="num">
                                      <p:cBhvr additive="base">
                                        <p:cTn id="3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10" grpId="0" animBg="1"/>
      <p:bldP spid="11" grpId="0" build="p"/>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Data table types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4" name="Text Placeholder 4">
            <a:extLst>
              <a:ext uri="{FF2B5EF4-FFF2-40B4-BE49-F238E27FC236}">
                <a16:creationId xmlns:a16="http://schemas.microsoft.com/office/drawing/2014/main" id="{5AAE20B1-7422-3100-CE0C-2A374C08CB81}"/>
              </a:ext>
            </a:extLst>
          </p:cNvPr>
          <p:cNvSpPr txBox="1">
            <a:spLocks/>
          </p:cNvSpPr>
          <p:nvPr/>
        </p:nvSpPr>
        <p:spPr>
          <a:xfrm>
            <a:off x="586390" y="1705935"/>
            <a:ext cx="5217510" cy="5566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t>Fact tables are activities or events.</a:t>
            </a:r>
          </a:p>
        </p:txBody>
      </p:sp>
      <p:grpSp>
        <p:nvGrpSpPr>
          <p:cNvPr id="5" name="Group 4" descr="Screenshot of the FactResellerSales table with EmployeeKey and ProductKey highlighted.">
            <a:extLst>
              <a:ext uri="{FF2B5EF4-FFF2-40B4-BE49-F238E27FC236}">
                <a16:creationId xmlns:a16="http://schemas.microsoft.com/office/drawing/2014/main" id="{B75BB5DA-6153-F933-A55B-76C6942E3D4E}"/>
              </a:ext>
            </a:extLst>
          </p:cNvPr>
          <p:cNvGrpSpPr/>
          <p:nvPr/>
        </p:nvGrpSpPr>
        <p:grpSpPr>
          <a:xfrm>
            <a:off x="1768185" y="2424504"/>
            <a:ext cx="2853920" cy="3631456"/>
            <a:chOff x="4865263" y="2167754"/>
            <a:chExt cx="2461473" cy="3132091"/>
          </a:xfrm>
        </p:grpSpPr>
        <p:pic>
          <p:nvPicPr>
            <p:cNvPr id="6" name="Picture 5">
              <a:extLst>
                <a:ext uri="{FF2B5EF4-FFF2-40B4-BE49-F238E27FC236}">
                  <a16:creationId xmlns:a16="http://schemas.microsoft.com/office/drawing/2014/main" id="{D6CC9E66-1792-193A-E5B2-EC367ACBC265}"/>
                </a:ext>
              </a:extLst>
            </p:cNvPr>
            <p:cNvPicPr>
              <a:picLocks noChangeAspect="1"/>
            </p:cNvPicPr>
            <p:nvPr/>
          </p:nvPicPr>
          <p:blipFill>
            <a:blip r:embed="rId2"/>
            <a:stretch>
              <a:fillRect/>
            </a:stretch>
          </p:blipFill>
          <p:spPr>
            <a:xfrm>
              <a:off x="4865263" y="2167754"/>
              <a:ext cx="2461473" cy="3132091"/>
            </a:xfrm>
            <a:prstGeom prst="rect">
              <a:avLst/>
            </a:prstGeom>
            <a:ln w="57150">
              <a:solidFill>
                <a:srgbClr val="0B556A"/>
              </a:solidFill>
            </a:ln>
          </p:spPr>
        </p:pic>
        <p:sp>
          <p:nvSpPr>
            <p:cNvPr id="7" name="Rectangle 6">
              <a:extLst>
                <a:ext uri="{FF2B5EF4-FFF2-40B4-BE49-F238E27FC236}">
                  <a16:creationId xmlns:a16="http://schemas.microsoft.com/office/drawing/2014/main" id="{873FDF6A-477B-644E-CBAF-8ACBBEB7812D}"/>
                </a:ext>
              </a:extLst>
            </p:cNvPr>
            <p:cNvSpPr/>
            <p:nvPr/>
          </p:nvSpPr>
          <p:spPr bwMode="auto">
            <a:xfrm>
              <a:off x="5100320" y="2885440"/>
              <a:ext cx="995680" cy="304800"/>
            </a:xfrm>
            <a:prstGeom prst="rect">
              <a:avLst/>
            </a:prstGeom>
            <a:noFill/>
            <a:ln w="381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B0D55E-7D91-414F-CB09-D1585B3C9BA8}"/>
                </a:ext>
              </a:extLst>
            </p:cNvPr>
            <p:cNvSpPr/>
            <p:nvPr/>
          </p:nvSpPr>
          <p:spPr bwMode="auto">
            <a:xfrm>
              <a:off x="5100320" y="3657601"/>
              <a:ext cx="995680" cy="304800"/>
            </a:xfrm>
            <a:prstGeom prst="rect">
              <a:avLst/>
            </a:prstGeom>
            <a:noFill/>
            <a:ln w="381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5">
            <a:extLst>
              <a:ext uri="{FF2B5EF4-FFF2-40B4-BE49-F238E27FC236}">
                <a16:creationId xmlns:a16="http://schemas.microsoft.com/office/drawing/2014/main" id="{0E33D32D-E2D1-60D7-9EDF-599F9B7DF930}"/>
              </a:ext>
            </a:extLst>
          </p:cNvPr>
          <p:cNvSpPr txBox="1">
            <a:spLocks/>
          </p:cNvSpPr>
          <p:nvPr/>
        </p:nvSpPr>
        <p:spPr>
          <a:xfrm>
            <a:off x="6223259" y="1705935"/>
            <a:ext cx="5217511" cy="5566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t>Dimension tables provide the details.</a:t>
            </a:r>
          </a:p>
        </p:txBody>
      </p:sp>
      <p:pic>
        <p:nvPicPr>
          <p:cNvPr id="10" name="Picture 9" descr="Screenshot of DimEmployee table with EmployeeKey highlighted.">
            <a:extLst>
              <a:ext uri="{FF2B5EF4-FFF2-40B4-BE49-F238E27FC236}">
                <a16:creationId xmlns:a16="http://schemas.microsoft.com/office/drawing/2014/main" id="{7A7F0377-4B85-295A-BA5A-1BF9D22E5416}"/>
              </a:ext>
            </a:extLst>
          </p:cNvPr>
          <p:cNvPicPr>
            <a:picLocks noChangeAspect="1"/>
          </p:cNvPicPr>
          <p:nvPr/>
        </p:nvPicPr>
        <p:blipFill>
          <a:blip r:embed="rId3"/>
          <a:stretch>
            <a:fillRect/>
          </a:stretch>
        </p:blipFill>
        <p:spPr>
          <a:xfrm>
            <a:off x="7367634" y="2381067"/>
            <a:ext cx="2928762" cy="3718330"/>
          </a:xfrm>
          <a:prstGeom prst="rect">
            <a:avLst/>
          </a:prstGeom>
          <a:ln w="38100">
            <a:solidFill>
              <a:srgbClr val="FFC000"/>
            </a:solidFill>
            <a:prstDash val="lgDash"/>
          </a:ln>
        </p:spPr>
      </p:pic>
    </p:spTree>
    <p:extLst>
      <p:ext uri="{BB962C8B-B14F-4D97-AF65-F5344CB8AC3E}">
        <p14:creationId xmlns:p14="http://schemas.microsoft.com/office/powerpoint/2010/main" val="1271690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Understand star schemas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4" name="Picture 3" descr="Visual representation of a star schema within the Model view of Power BI Desktop. Connecting a fact table to multiple dimension tables.">
            <a:extLst>
              <a:ext uri="{FF2B5EF4-FFF2-40B4-BE49-F238E27FC236}">
                <a16:creationId xmlns:a16="http://schemas.microsoft.com/office/drawing/2014/main" id="{8E3BC44B-2B0D-7A2C-E185-75884341D265}"/>
              </a:ext>
            </a:extLst>
          </p:cNvPr>
          <p:cNvPicPr>
            <a:picLocks noChangeAspect="1"/>
          </p:cNvPicPr>
          <p:nvPr/>
        </p:nvPicPr>
        <p:blipFill rotWithShape="1">
          <a:blip r:embed="rId2"/>
          <a:srcRect t="3708"/>
          <a:stretch/>
        </p:blipFill>
        <p:spPr>
          <a:xfrm>
            <a:off x="6533318" y="1945673"/>
            <a:ext cx="5057820" cy="3835352"/>
          </a:xfrm>
          <a:prstGeom prst="rect">
            <a:avLst/>
          </a:prstGeom>
          <a:noFill/>
          <a:ln>
            <a:solidFill>
              <a:schemeClr val="tx1"/>
            </a:solidFill>
          </a:ln>
        </p:spPr>
      </p:pic>
      <p:pic>
        <p:nvPicPr>
          <p:cNvPr id="6" name="Picture 5" descr="A star with text boxes and a yellow star&#10;&#10;Description automatically generated">
            <a:extLst>
              <a:ext uri="{FF2B5EF4-FFF2-40B4-BE49-F238E27FC236}">
                <a16:creationId xmlns:a16="http://schemas.microsoft.com/office/drawing/2014/main" id="{BF635568-14CB-9216-DAD1-8E7D9CA81283}"/>
              </a:ext>
            </a:extLst>
          </p:cNvPr>
          <p:cNvPicPr>
            <a:picLocks noChangeAspect="1"/>
          </p:cNvPicPr>
          <p:nvPr/>
        </p:nvPicPr>
        <p:blipFill>
          <a:blip r:embed="rId3"/>
          <a:stretch>
            <a:fillRect/>
          </a:stretch>
        </p:blipFill>
        <p:spPr>
          <a:xfrm>
            <a:off x="600861" y="1945673"/>
            <a:ext cx="5607915" cy="3828990"/>
          </a:xfrm>
          <a:prstGeom prst="rect">
            <a:avLst/>
          </a:prstGeom>
        </p:spPr>
      </p:pic>
    </p:spTree>
    <p:extLst>
      <p:ext uri="{BB962C8B-B14F-4D97-AF65-F5344CB8AC3E}">
        <p14:creationId xmlns:p14="http://schemas.microsoft.com/office/powerpoint/2010/main" val="193308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Create relationships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4" name="Picture 3" descr="Screenshot of manage relationships interface, showing a list of relationships between the fact and the separate dimension tables.">
            <a:extLst>
              <a:ext uri="{FF2B5EF4-FFF2-40B4-BE49-F238E27FC236}">
                <a16:creationId xmlns:a16="http://schemas.microsoft.com/office/drawing/2014/main" id="{13183086-0422-C542-5A5D-0F01C63853EF}"/>
              </a:ext>
            </a:extLst>
          </p:cNvPr>
          <p:cNvPicPr>
            <a:picLocks noChangeAspect="1"/>
          </p:cNvPicPr>
          <p:nvPr/>
        </p:nvPicPr>
        <p:blipFill rotWithShape="1">
          <a:blip r:embed="rId2"/>
          <a:srcRect l="593" t="593" r="593" b="593"/>
          <a:stretch/>
        </p:blipFill>
        <p:spPr>
          <a:xfrm>
            <a:off x="638058" y="1993138"/>
            <a:ext cx="5058626" cy="3599612"/>
          </a:xfrm>
          <a:prstGeom prst="rect">
            <a:avLst/>
          </a:prstGeom>
          <a:ln>
            <a:solidFill>
              <a:schemeClr val="tx1"/>
            </a:solidFill>
          </a:ln>
        </p:spPr>
      </p:pic>
      <p:pic>
        <p:nvPicPr>
          <p:cNvPr id="5" name="Picture 4" descr="Screenshot of the Fact and Dimension tables. Highlighted relationship with the EmployeeKey column. Filter direction from the DimEmployee table (1 side) to the FactResellerSales table (many side).">
            <a:extLst>
              <a:ext uri="{FF2B5EF4-FFF2-40B4-BE49-F238E27FC236}">
                <a16:creationId xmlns:a16="http://schemas.microsoft.com/office/drawing/2014/main" id="{72AB69BA-9820-A4A6-52A8-1277D242A0E0}"/>
              </a:ext>
            </a:extLst>
          </p:cNvPr>
          <p:cNvPicPr>
            <a:picLocks noChangeAspect="1"/>
          </p:cNvPicPr>
          <p:nvPr/>
        </p:nvPicPr>
        <p:blipFill rotWithShape="1">
          <a:blip r:embed="rId3"/>
          <a:srcRect l="709" r="657"/>
          <a:stretch/>
        </p:blipFill>
        <p:spPr>
          <a:xfrm>
            <a:off x="5958839" y="1993138"/>
            <a:ext cx="5394961" cy="2721166"/>
          </a:xfrm>
          <a:prstGeom prst="rect">
            <a:avLst/>
          </a:prstGeom>
          <a:noFill/>
          <a:ln>
            <a:solidFill>
              <a:schemeClr val="tx1"/>
            </a:solidFill>
          </a:ln>
        </p:spPr>
      </p:pic>
    </p:spTree>
    <p:extLst>
      <p:ext uri="{BB962C8B-B14F-4D97-AF65-F5344CB8AC3E}">
        <p14:creationId xmlns:p14="http://schemas.microsoft.com/office/powerpoint/2010/main" val="46697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Edit relationships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4" name="Picture 3" descr="Edit relationship dialog box for a relationship between FactResellerSales to DimEmployee as a many to one relationship with single filter direction.">
            <a:extLst>
              <a:ext uri="{FF2B5EF4-FFF2-40B4-BE49-F238E27FC236}">
                <a16:creationId xmlns:a16="http://schemas.microsoft.com/office/drawing/2014/main" id="{F4351A6C-1241-2DCF-9DA6-2160E166E374}"/>
              </a:ext>
            </a:extLst>
          </p:cNvPr>
          <p:cNvPicPr>
            <a:picLocks noChangeAspect="1"/>
          </p:cNvPicPr>
          <p:nvPr/>
        </p:nvPicPr>
        <p:blipFill rotWithShape="1">
          <a:blip r:embed="rId2"/>
          <a:srcRect t="2242" b="10789"/>
          <a:stretch/>
        </p:blipFill>
        <p:spPr>
          <a:xfrm>
            <a:off x="652677" y="1551400"/>
            <a:ext cx="6104060" cy="4658359"/>
          </a:xfrm>
          <a:prstGeom prst="rect">
            <a:avLst/>
          </a:prstGeom>
          <a:noFill/>
          <a:ln>
            <a:solidFill>
              <a:srgbClr val="000000"/>
            </a:solidFill>
          </a:ln>
        </p:spPr>
      </p:pic>
      <p:pic>
        <p:nvPicPr>
          <p:cNvPr id="5" name="Picture 4" descr="Cardinality dropdown expanded to show the different types.">
            <a:extLst>
              <a:ext uri="{FF2B5EF4-FFF2-40B4-BE49-F238E27FC236}">
                <a16:creationId xmlns:a16="http://schemas.microsoft.com/office/drawing/2014/main" id="{8215BB41-4DD8-367D-E36B-C439E455CFDA}"/>
              </a:ext>
            </a:extLst>
          </p:cNvPr>
          <p:cNvPicPr>
            <a:picLocks noChangeAspect="1"/>
          </p:cNvPicPr>
          <p:nvPr/>
        </p:nvPicPr>
        <p:blipFill rotWithShape="1">
          <a:blip r:embed="rId3"/>
          <a:srcRect r="49565"/>
          <a:stretch/>
        </p:blipFill>
        <p:spPr>
          <a:xfrm>
            <a:off x="7093013" y="1572270"/>
            <a:ext cx="1818639" cy="1519625"/>
          </a:xfrm>
          <a:prstGeom prst="rect">
            <a:avLst/>
          </a:prstGeom>
          <a:ln>
            <a:solidFill>
              <a:srgbClr val="000000"/>
            </a:solidFill>
          </a:ln>
        </p:spPr>
      </p:pic>
      <p:pic>
        <p:nvPicPr>
          <p:cNvPr id="6" name="Picture 5" descr="DimEmployee to FactResellerSales relationship visual representation again, showing where the filter and cardinality settings are visible connecting the tables.">
            <a:extLst>
              <a:ext uri="{FF2B5EF4-FFF2-40B4-BE49-F238E27FC236}">
                <a16:creationId xmlns:a16="http://schemas.microsoft.com/office/drawing/2014/main" id="{95D7EC52-3EBC-D436-7F66-98675B971FA2}"/>
              </a:ext>
            </a:extLst>
          </p:cNvPr>
          <p:cNvPicPr>
            <a:picLocks noChangeAspect="1"/>
          </p:cNvPicPr>
          <p:nvPr/>
        </p:nvPicPr>
        <p:blipFill rotWithShape="1">
          <a:blip r:embed="rId4"/>
          <a:srcRect t="-410"/>
          <a:stretch/>
        </p:blipFill>
        <p:spPr>
          <a:xfrm>
            <a:off x="7334068" y="3977495"/>
            <a:ext cx="4064222" cy="1761095"/>
          </a:xfrm>
          <a:prstGeom prst="rect">
            <a:avLst/>
          </a:prstGeom>
          <a:ln>
            <a:solidFill>
              <a:srgbClr val="000000"/>
            </a:solidFill>
          </a:ln>
        </p:spPr>
      </p:pic>
      <p:pic>
        <p:nvPicPr>
          <p:cNvPr id="7" name="Picture 6" descr="Cross filter direction dropdown expanded to show single and both options.">
            <a:extLst>
              <a:ext uri="{FF2B5EF4-FFF2-40B4-BE49-F238E27FC236}">
                <a16:creationId xmlns:a16="http://schemas.microsoft.com/office/drawing/2014/main" id="{53115E10-A117-7F03-F080-8DA18EB3A724}"/>
              </a:ext>
            </a:extLst>
          </p:cNvPr>
          <p:cNvPicPr>
            <a:picLocks noChangeAspect="1"/>
          </p:cNvPicPr>
          <p:nvPr/>
        </p:nvPicPr>
        <p:blipFill rotWithShape="1">
          <a:blip r:embed="rId5"/>
          <a:srcRect l="2519" t="4425" r="55771" b="9098"/>
          <a:stretch/>
        </p:blipFill>
        <p:spPr>
          <a:xfrm>
            <a:off x="9626462" y="1572270"/>
            <a:ext cx="1542876" cy="1058718"/>
          </a:xfrm>
          <a:prstGeom prst="rect">
            <a:avLst/>
          </a:prstGeom>
          <a:ln>
            <a:solidFill>
              <a:srgbClr val="000000"/>
            </a:solidFill>
          </a:ln>
        </p:spPr>
      </p:pic>
      <p:cxnSp>
        <p:nvCxnSpPr>
          <p:cNvPr id="8" name="Straight Arrow Connector 7">
            <a:extLst>
              <a:ext uri="{FF2B5EF4-FFF2-40B4-BE49-F238E27FC236}">
                <a16:creationId xmlns:a16="http://schemas.microsoft.com/office/drawing/2014/main" id="{C1283B55-30E7-2839-FB85-4D786CF13EC2}"/>
              </a:ext>
              <a:ext uri="{C183D7F6-B498-43B3-948B-1728B52AA6E4}">
                <adec:decorative xmlns:adec="http://schemas.microsoft.com/office/drawing/2017/decorative" val="1"/>
              </a:ext>
            </a:extLst>
          </p:cNvPr>
          <p:cNvCxnSpPr>
            <a:cxnSpLocks/>
            <a:endCxn id="5" idx="1"/>
          </p:cNvCxnSpPr>
          <p:nvPr/>
        </p:nvCxnSpPr>
        <p:spPr>
          <a:xfrm flipV="1">
            <a:off x="1027492" y="2332083"/>
            <a:ext cx="6065521" cy="2935337"/>
          </a:xfrm>
          <a:prstGeom prst="straightConnector1">
            <a:avLst/>
          </a:prstGeom>
          <a:ln w="38100">
            <a:solidFill>
              <a:srgbClr val="0B55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E1AD4-934A-0951-A67F-1057D47CAF19}"/>
              </a:ext>
              <a:ext uri="{C183D7F6-B498-43B3-948B-1728B52AA6E4}">
                <adec:decorative xmlns:adec="http://schemas.microsoft.com/office/drawing/2017/decorative" val="1"/>
              </a:ext>
            </a:extLst>
          </p:cNvPr>
          <p:cNvCxnSpPr>
            <a:cxnSpLocks/>
            <a:stCxn id="7" idx="2"/>
          </p:cNvCxnSpPr>
          <p:nvPr/>
        </p:nvCxnSpPr>
        <p:spPr>
          <a:xfrm flipH="1">
            <a:off x="9472086" y="2630988"/>
            <a:ext cx="925814" cy="2036992"/>
          </a:xfrm>
          <a:prstGeom prst="straightConnector1">
            <a:avLst/>
          </a:prstGeom>
          <a:ln w="38100">
            <a:solidFill>
              <a:srgbClr val="F2C81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C5A8E2-47C5-12EE-30B8-2D683AE4705B}"/>
              </a:ext>
              <a:ext uri="{C183D7F6-B498-43B3-948B-1728B52AA6E4}">
                <adec:decorative xmlns:adec="http://schemas.microsoft.com/office/drawing/2017/decorative" val="1"/>
              </a:ext>
            </a:extLst>
          </p:cNvPr>
          <p:cNvCxnSpPr>
            <a:cxnSpLocks/>
          </p:cNvCxnSpPr>
          <p:nvPr/>
        </p:nvCxnSpPr>
        <p:spPr>
          <a:xfrm>
            <a:off x="8488731" y="2332083"/>
            <a:ext cx="1548272" cy="2518777"/>
          </a:xfrm>
          <a:prstGeom prst="straightConnector1">
            <a:avLst/>
          </a:prstGeom>
          <a:ln w="38100">
            <a:solidFill>
              <a:srgbClr val="0B55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32E0B4-B9CF-3EEE-3D01-03DE3C70C746}"/>
              </a:ext>
              <a:ext uri="{C183D7F6-B498-43B3-948B-1728B52AA6E4}">
                <adec:decorative xmlns:adec="http://schemas.microsoft.com/office/drawing/2017/decorative" val="1"/>
              </a:ext>
            </a:extLst>
          </p:cNvPr>
          <p:cNvCxnSpPr>
            <a:cxnSpLocks/>
            <a:endCxn id="7" idx="1"/>
          </p:cNvCxnSpPr>
          <p:nvPr/>
        </p:nvCxnSpPr>
        <p:spPr>
          <a:xfrm flipV="1">
            <a:off x="4412406" y="2101629"/>
            <a:ext cx="5214056" cy="3165791"/>
          </a:xfrm>
          <a:prstGeom prst="straightConnector1">
            <a:avLst/>
          </a:prstGeom>
          <a:ln w="38100">
            <a:solidFill>
              <a:srgbClr val="F2C81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71AD38-FA7D-143A-465C-5CA29A7604CF}"/>
              </a:ext>
              <a:ext uri="{C183D7F6-B498-43B3-948B-1728B52AA6E4}">
                <adec:decorative xmlns:adec="http://schemas.microsoft.com/office/drawing/2017/decorative" val="1"/>
              </a:ext>
            </a:extLst>
          </p:cNvPr>
          <p:cNvCxnSpPr>
            <a:cxnSpLocks/>
          </p:cNvCxnSpPr>
          <p:nvPr/>
        </p:nvCxnSpPr>
        <p:spPr>
          <a:xfrm>
            <a:off x="8488731" y="2332082"/>
            <a:ext cx="862894" cy="2125122"/>
          </a:xfrm>
          <a:prstGeom prst="straightConnector1">
            <a:avLst/>
          </a:prstGeom>
          <a:ln w="38100">
            <a:solidFill>
              <a:srgbClr val="0B556A"/>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7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How to use hierarchies for data fields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13" name="Picture 12" descr="List of tables with Region including a created hierarchy, with group, country, and region columns.">
            <a:extLst>
              <a:ext uri="{FF2B5EF4-FFF2-40B4-BE49-F238E27FC236}">
                <a16:creationId xmlns:a16="http://schemas.microsoft.com/office/drawing/2014/main" id="{5A10FC12-D0AC-1F85-A917-950383B58CF8}"/>
              </a:ext>
            </a:extLst>
          </p:cNvPr>
          <p:cNvPicPr>
            <a:picLocks noChangeAspect="1"/>
          </p:cNvPicPr>
          <p:nvPr/>
        </p:nvPicPr>
        <p:blipFill rotWithShape="1">
          <a:blip r:embed="rId2"/>
          <a:srcRect l="3439"/>
          <a:stretch/>
        </p:blipFill>
        <p:spPr>
          <a:xfrm>
            <a:off x="679471" y="1567780"/>
            <a:ext cx="1585699" cy="2390179"/>
          </a:xfrm>
          <a:prstGeom prst="rect">
            <a:avLst/>
          </a:prstGeom>
          <a:ln>
            <a:solidFill>
              <a:schemeClr val="tx1"/>
            </a:solidFill>
          </a:ln>
        </p:spPr>
      </p:pic>
      <p:pic>
        <p:nvPicPr>
          <p:cNvPr id="14" name="Picture 13" descr="Column chart showing sales by group and category, with the Regions hierarchy for the group. Group is the top level of the hierarchy.">
            <a:extLst>
              <a:ext uri="{FF2B5EF4-FFF2-40B4-BE49-F238E27FC236}">
                <a16:creationId xmlns:a16="http://schemas.microsoft.com/office/drawing/2014/main" id="{63DBA977-90CD-4486-AB13-F57DB12E2447}"/>
              </a:ext>
            </a:extLst>
          </p:cNvPr>
          <p:cNvPicPr>
            <a:picLocks noChangeAspect="1"/>
          </p:cNvPicPr>
          <p:nvPr/>
        </p:nvPicPr>
        <p:blipFill rotWithShape="1">
          <a:blip r:embed="rId3"/>
          <a:srcRect t="671"/>
          <a:stretch/>
        </p:blipFill>
        <p:spPr>
          <a:xfrm>
            <a:off x="2612274" y="1567780"/>
            <a:ext cx="4385047" cy="3254011"/>
          </a:xfrm>
          <a:prstGeom prst="rect">
            <a:avLst/>
          </a:prstGeom>
          <a:ln>
            <a:solidFill>
              <a:schemeClr val="tx1"/>
            </a:solidFill>
          </a:ln>
        </p:spPr>
      </p:pic>
      <p:grpSp>
        <p:nvGrpSpPr>
          <p:cNvPr id="15" name="Group 14" descr="The &quot;go to next level in the hierarchy&quot; button highlighted to demonstrate how it changes the same column chart in next image.">
            <a:extLst>
              <a:ext uri="{FF2B5EF4-FFF2-40B4-BE49-F238E27FC236}">
                <a16:creationId xmlns:a16="http://schemas.microsoft.com/office/drawing/2014/main" id="{590700DD-CEBA-E120-7819-0FEA16102887}"/>
              </a:ext>
            </a:extLst>
          </p:cNvPr>
          <p:cNvGrpSpPr/>
          <p:nvPr/>
        </p:nvGrpSpPr>
        <p:grpSpPr>
          <a:xfrm>
            <a:off x="7344425" y="1567779"/>
            <a:ext cx="3882313" cy="1186825"/>
            <a:chOff x="1122678" y="4600250"/>
            <a:chExt cx="2225040" cy="680196"/>
          </a:xfrm>
        </p:grpSpPr>
        <p:pic>
          <p:nvPicPr>
            <p:cNvPr id="16" name="Picture 15">
              <a:extLst>
                <a:ext uri="{FF2B5EF4-FFF2-40B4-BE49-F238E27FC236}">
                  <a16:creationId xmlns:a16="http://schemas.microsoft.com/office/drawing/2014/main" id="{70C36231-5B34-FD79-9FB8-449D90E21BE8}"/>
                </a:ext>
              </a:extLst>
            </p:cNvPr>
            <p:cNvPicPr>
              <a:picLocks noChangeAspect="1"/>
            </p:cNvPicPr>
            <p:nvPr/>
          </p:nvPicPr>
          <p:blipFill rotWithShape="1">
            <a:blip r:embed="rId4"/>
            <a:srcRect l="2276" t="10532" r="2394"/>
            <a:stretch/>
          </p:blipFill>
          <p:spPr>
            <a:xfrm>
              <a:off x="1122678" y="4600250"/>
              <a:ext cx="2225040" cy="680196"/>
            </a:xfrm>
            <a:prstGeom prst="rect">
              <a:avLst/>
            </a:prstGeom>
            <a:ln>
              <a:solidFill>
                <a:schemeClr val="tx1"/>
              </a:solidFill>
            </a:ln>
          </p:spPr>
        </p:pic>
        <p:sp>
          <p:nvSpPr>
            <p:cNvPr id="17" name="Rectangle 16">
              <a:extLst>
                <a:ext uri="{FF2B5EF4-FFF2-40B4-BE49-F238E27FC236}">
                  <a16:creationId xmlns:a16="http://schemas.microsoft.com/office/drawing/2014/main" id="{74671CC7-92CB-4F6D-FD67-A5863E0C4284}"/>
                </a:ext>
              </a:extLst>
            </p:cNvPr>
            <p:cNvSpPr/>
            <p:nvPr/>
          </p:nvSpPr>
          <p:spPr bwMode="auto">
            <a:xfrm>
              <a:off x="1990307" y="4940348"/>
              <a:ext cx="489782" cy="3198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8" name="Picture 17" descr="Screenshot of a stacked column chart of Sales by Country/Region and Category">
            <a:extLst>
              <a:ext uri="{FF2B5EF4-FFF2-40B4-BE49-F238E27FC236}">
                <a16:creationId xmlns:a16="http://schemas.microsoft.com/office/drawing/2014/main" id="{E9CFC0C0-876A-B6E4-8FBF-3918A161C6D2}"/>
              </a:ext>
            </a:extLst>
          </p:cNvPr>
          <p:cNvPicPr>
            <a:picLocks noChangeAspect="1"/>
          </p:cNvPicPr>
          <p:nvPr/>
        </p:nvPicPr>
        <p:blipFill>
          <a:blip r:embed="rId5"/>
          <a:stretch>
            <a:fillRect/>
          </a:stretch>
        </p:blipFill>
        <p:spPr>
          <a:xfrm>
            <a:off x="7344426" y="2960960"/>
            <a:ext cx="3901615" cy="3254011"/>
          </a:xfrm>
          <a:prstGeom prst="rect">
            <a:avLst/>
          </a:prstGeom>
          <a:ln>
            <a:solidFill>
              <a:schemeClr val="tx1"/>
            </a:solidFill>
          </a:ln>
        </p:spPr>
      </p:pic>
    </p:spTree>
    <p:extLst>
      <p:ext uri="{BB962C8B-B14F-4D97-AF65-F5344CB8AC3E}">
        <p14:creationId xmlns:p14="http://schemas.microsoft.com/office/powerpoint/2010/main" val="203805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What is DAX?</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11" name="TextBox 10">
            <a:extLst>
              <a:ext uri="{FF2B5EF4-FFF2-40B4-BE49-F238E27FC236}">
                <a16:creationId xmlns:a16="http://schemas.microsoft.com/office/drawing/2014/main" id="{89130FF3-78B9-627A-574C-0D08602CF892}"/>
              </a:ext>
            </a:extLst>
          </p:cNvPr>
          <p:cNvSpPr txBox="1"/>
          <p:nvPr/>
        </p:nvSpPr>
        <p:spPr>
          <a:xfrm>
            <a:off x="600861" y="2688785"/>
            <a:ext cx="5425035"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Data Analysis Expressions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Library of functions and operators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Build formulas and expressions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Create calculated measures, columns, and tables</a:t>
            </a:r>
          </a:p>
        </p:txBody>
      </p:sp>
      <p:pic>
        <p:nvPicPr>
          <p:cNvPr id="4" name="Picture Placeholder 8" descr="Screenshot of the different calculation types available: new measure, quick measure, new column, new table.">
            <a:extLst>
              <a:ext uri="{FF2B5EF4-FFF2-40B4-BE49-F238E27FC236}">
                <a16:creationId xmlns:a16="http://schemas.microsoft.com/office/drawing/2014/main" id="{5E2F8348-8443-2A54-B96B-636894A2B925}"/>
              </a:ext>
            </a:extLst>
          </p:cNvPr>
          <p:cNvPicPr>
            <a:picLocks noChangeAspect="1"/>
          </p:cNvPicPr>
          <p:nvPr/>
        </p:nvPicPr>
        <p:blipFill rotWithShape="1">
          <a:blip r:embed="rId2"/>
          <a:srcRect l="-121" t="2960" r="866" b="660"/>
          <a:stretch/>
        </p:blipFill>
        <p:spPr>
          <a:xfrm>
            <a:off x="6271260" y="2417115"/>
            <a:ext cx="5082540" cy="2407921"/>
          </a:xfrm>
          <a:prstGeom prst="rect">
            <a:avLst/>
          </a:prstGeom>
          <a:solidFill>
            <a:schemeClr val="bg1"/>
          </a:solidFill>
          <a:ln w="9525">
            <a:solidFill>
              <a:schemeClr val="tx1"/>
            </a:solidFill>
          </a:ln>
        </p:spPr>
      </p:pic>
    </p:spTree>
    <p:extLst>
      <p:ext uri="{BB962C8B-B14F-4D97-AF65-F5344CB8AC3E}">
        <p14:creationId xmlns:p14="http://schemas.microsoft.com/office/powerpoint/2010/main" val="129518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What is data?</a:t>
            </a:r>
          </a:p>
        </p:txBody>
      </p:sp>
      <p:sp>
        <p:nvSpPr>
          <p:cNvPr id="3" name="Rectangle 2">
            <a:extLst>
              <a:ext uri="{FF2B5EF4-FFF2-40B4-BE49-F238E27FC236}">
                <a16:creationId xmlns:a16="http://schemas.microsoft.com/office/drawing/2014/main" id="{7166CD55-CDFA-345E-5DD1-7B994F53827C}"/>
              </a:ext>
            </a:extLst>
          </p:cNvPr>
          <p:cNvSpPr>
            <a:spLocks/>
          </p:cNvSpPr>
          <p:nvPr/>
        </p:nvSpPr>
        <p:spPr bwMode="auto">
          <a:xfrm>
            <a:off x="588261" y="1925291"/>
            <a:ext cx="3646477" cy="4100352"/>
          </a:xfrm>
          <a:prstGeom prst="rect">
            <a:avLst/>
          </a:prstGeom>
          <a:noFill/>
          <a:ln w="3810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45720" numCol="1" spcCol="0" rtlCol="0" fromWordArt="0" anchor="t" anchorCtr="0" forceAA="0" compatLnSpc="1">
            <a:prstTxWarp prst="textNoShape">
              <a:avLst/>
            </a:prstTxWarp>
            <a:noAutofit/>
          </a:bodyPr>
          <a:lstStyle/>
          <a:p>
            <a:pPr>
              <a:lnSpc>
                <a:spcPct val="90000"/>
              </a:lnSpc>
              <a:spcAft>
                <a:spcPts val="600"/>
              </a:spcAft>
            </a:pPr>
            <a:r>
              <a:rPr lang="en-US" sz="1800" dirty="0">
                <a:solidFill>
                  <a:schemeClr val="tx1"/>
                </a:solidFill>
                <a:latin typeface="+mj-lt"/>
              </a:rPr>
              <a:t>Structured</a:t>
            </a:r>
          </a:p>
        </p:txBody>
      </p:sp>
      <p:graphicFrame>
        <p:nvGraphicFramePr>
          <p:cNvPr id="4" name="Table 3" descr="an example of structured data">
            <a:extLst>
              <a:ext uri="{FF2B5EF4-FFF2-40B4-BE49-F238E27FC236}">
                <a16:creationId xmlns:a16="http://schemas.microsoft.com/office/drawing/2014/main" id="{95504F50-3A4A-F345-F7CC-D38B50D0EED5}"/>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605276511"/>
              </p:ext>
            </p:extLst>
          </p:nvPr>
        </p:nvGraphicFramePr>
        <p:xfrm>
          <a:off x="654857" y="2542200"/>
          <a:ext cx="3513283" cy="1197152"/>
        </p:xfrm>
        <a:graphic>
          <a:graphicData uri="http://schemas.openxmlformats.org/drawingml/2006/table">
            <a:tbl>
              <a:tblPr firstRow="1" bandRow="1">
                <a:tableStyleId>{5C22544A-7EE6-4342-B048-85BDC9FD1C3A}</a:tableStyleId>
              </a:tblPr>
              <a:tblGrid>
                <a:gridCol w="236246">
                  <a:extLst>
                    <a:ext uri="{9D8B030D-6E8A-4147-A177-3AD203B41FA5}">
                      <a16:colId xmlns:a16="http://schemas.microsoft.com/office/drawing/2014/main" val="1727388637"/>
                    </a:ext>
                  </a:extLst>
                </a:gridCol>
                <a:gridCol w="661490">
                  <a:extLst>
                    <a:ext uri="{9D8B030D-6E8A-4147-A177-3AD203B41FA5}">
                      <a16:colId xmlns:a16="http://schemas.microsoft.com/office/drawing/2014/main" val="434490507"/>
                    </a:ext>
                  </a:extLst>
                </a:gridCol>
                <a:gridCol w="661490">
                  <a:extLst>
                    <a:ext uri="{9D8B030D-6E8A-4147-A177-3AD203B41FA5}">
                      <a16:colId xmlns:a16="http://schemas.microsoft.com/office/drawing/2014/main" val="1344210712"/>
                    </a:ext>
                  </a:extLst>
                </a:gridCol>
                <a:gridCol w="1324234">
                  <a:extLst>
                    <a:ext uri="{9D8B030D-6E8A-4147-A177-3AD203B41FA5}">
                      <a16:colId xmlns:a16="http://schemas.microsoft.com/office/drawing/2014/main" val="299907239"/>
                    </a:ext>
                  </a:extLst>
                </a:gridCol>
                <a:gridCol w="629823">
                  <a:extLst>
                    <a:ext uri="{9D8B030D-6E8A-4147-A177-3AD203B41FA5}">
                      <a16:colId xmlns:a16="http://schemas.microsoft.com/office/drawing/2014/main" val="2578400319"/>
                    </a:ext>
                  </a:extLst>
                </a:gridCol>
              </a:tblGrid>
              <a:tr h="299288">
                <a:tc gridSpan="5">
                  <a:txBody>
                    <a:bodyPr/>
                    <a:lstStyle/>
                    <a:p>
                      <a:pPr algn="ctr"/>
                      <a:r>
                        <a:rPr lang="en-US" sz="1050" dirty="0">
                          <a:solidFill>
                            <a:schemeClr val="bg1"/>
                          </a:solidFill>
                        </a:rPr>
                        <a:t>Customer</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a:p>
                  </a:txBody>
                  <a:tcPr/>
                </a:tc>
                <a:tc hMerge="1">
                  <a:txBody>
                    <a:bodyPr/>
                    <a:lstStyle/>
                    <a:p>
                      <a:endParaRPr lang="en-US"/>
                    </a:p>
                  </a:txBody>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99288">
                <a:tc>
                  <a:txBody>
                    <a:bodyPr/>
                    <a:lstStyle/>
                    <a:p>
                      <a:pPr algn="l"/>
                      <a:r>
                        <a:rPr lang="en-US" sz="900" b="1" dirty="0"/>
                        <a:t>ID</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900" b="1" dirty="0">
                          <a:solidFill>
                            <a:schemeClr val="tx1"/>
                          </a:solidFill>
                        </a:rPr>
                        <a:t>FirstName</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900" b="1" dirty="0">
                          <a:solidFill>
                            <a:schemeClr val="tx1"/>
                          </a:solidFill>
                        </a:rPr>
                        <a:t>LastName</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900" b="1" dirty="0">
                          <a:solidFill>
                            <a:schemeClr val="tx1"/>
                          </a:solidFill>
                        </a:rPr>
                        <a:t>Email</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900" b="1" dirty="0">
                          <a:solidFill>
                            <a:schemeClr val="tx1"/>
                          </a:solidFill>
                        </a:rPr>
                        <a:t>Address</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99288">
                <a:tc>
                  <a:txBody>
                    <a:bodyPr/>
                    <a:lstStyle/>
                    <a:p>
                      <a:pPr algn="l"/>
                      <a:r>
                        <a:rPr lang="en-US" sz="900" dirty="0"/>
                        <a:t>1</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900" dirty="0"/>
                        <a:t>Joe</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900" dirty="0"/>
                        <a:t>Jones</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900" dirty="0"/>
                        <a:t>joe@litware.com</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900" dirty="0"/>
                        <a:t>1 Main St.</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99288">
                <a:tc>
                  <a:txBody>
                    <a:bodyPr/>
                    <a:lstStyle/>
                    <a:p>
                      <a:pPr algn="l"/>
                      <a:r>
                        <a:rPr lang="en-US" sz="900" dirty="0"/>
                        <a:t>2</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900" dirty="0"/>
                        <a:t>Samir</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900" dirty="0"/>
                        <a:t>Nadoy</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900" dirty="0"/>
                        <a:t>samir@northwind.com</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900" dirty="0"/>
                        <a:t>123 Elm Pl.</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20542152"/>
                  </a:ext>
                </a:extLst>
              </a:tr>
            </a:tbl>
          </a:graphicData>
        </a:graphic>
      </p:graphicFrame>
      <p:graphicFrame>
        <p:nvGraphicFramePr>
          <p:cNvPr id="5" name="Table 4" descr="an example of structured data">
            <a:extLst>
              <a:ext uri="{FF2B5EF4-FFF2-40B4-BE49-F238E27FC236}">
                <a16:creationId xmlns:a16="http://schemas.microsoft.com/office/drawing/2014/main" id="{A56FB8FE-D579-E008-EAF9-A00006CBBB02}"/>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066695182"/>
              </p:ext>
            </p:extLst>
          </p:nvPr>
        </p:nvGraphicFramePr>
        <p:xfrm>
          <a:off x="1001856" y="4111045"/>
          <a:ext cx="2662084" cy="1322635"/>
        </p:xfrm>
        <a:graphic>
          <a:graphicData uri="http://schemas.openxmlformats.org/drawingml/2006/table">
            <a:tbl>
              <a:tblPr firstRow="1" bandRow="1">
                <a:tableStyleId>{5C22544A-7EE6-4342-B048-85BDC9FD1C3A}</a:tableStyleId>
              </a:tblPr>
              <a:tblGrid>
                <a:gridCol w="791440">
                  <a:extLst>
                    <a:ext uri="{9D8B030D-6E8A-4147-A177-3AD203B41FA5}">
                      <a16:colId xmlns:a16="http://schemas.microsoft.com/office/drawing/2014/main" val="1727388637"/>
                    </a:ext>
                  </a:extLst>
                </a:gridCol>
                <a:gridCol w="1036927">
                  <a:extLst>
                    <a:ext uri="{9D8B030D-6E8A-4147-A177-3AD203B41FA5}">
                      <a16:colId xmlns:a16="http://schemas.microsoft.com/office/drawing/2014/main" val="299907239"/>
                    </a:ext>
                  </a:extLst>
                </a:gridCol>
                <a:gridCol w="833717">
                  <a:extLst>
                    <a:ext uri="{9D8B030D-6E8A-4147-A177-3AD203B41FA5}">
                      <a16:colId xmlns:a16="http://schemas.microsoft.com/office/drawing/2014/main" val="2578400319"/>
                    </a:ext>
                  </a:extLst>
                </a:gridCol>
              </a:tblGrid>
              <a:tr h="264527">
                <a:tc gridSpan="3">
                  <a:txBody>
                    <a:bodyPr/>
                    <a:lstStyle/>
                    <a:p>
                      <a:pPr algn="ctr"/>
                      <a:r>
                        <a:rPr lang="en-US" sz="1050" dirty="0">
                          <a:solidFill>
                            <a:schemeClr val="bg1"/>
                          </a:solidFill>
                        </a:rPr>
                        <a:t>Product</a:t>
                      </a:r>
                      <a:endParaRPr lang="en-US" sz="800" dirty="0">
                        <a:solidFill>
                          <a:schemeClr val="bg1"/>
                        </a:solidFill>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64527">
                <a:tc>
                  <a:txBody>
                    <a:bodyPr/>
                    <a:lstStyle/>
                    <a:p>
                      <a:pPr algn="l"/>
                      <a:r>
                        <a:rPr lang="en-US" sz="1000" b="1" dirty="0">
                          <a:solidFill>
                            <a:schemeClr val="tx1"/>
                          </a:solidFill>
                        </a:rPr>
                        <a:t>ID</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000" b="1" dirty="0">
                          <a:solidFill>
                            <a:schemeClr val="tx1"/>
                          </a:solidFill>
                        </a:rPr>
                        <a:t>Name</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000" b="1" dirty="0">
                          <a:solidFill>
                            <a:schemeClr val="tx1"/>
                          </a:solidFill>
                        </a:rPr>
                        <a:t>Price</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4527">
                <a:tc>
                  <a:txBody>
                    <a:bodyPr/>
                    <a:lstStyle/>
                    <a:p>
                      <a:pPr algn="l"/>
                      <a:r>
                        <a:rPr lang="en-US" sz="1000" dirty="0"/>
                        <a:t>123</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000" dirty="0"/>
                        <a:t>Hammer</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000" dirty="0"/>
                        <a:t>2.99</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4527">
                <a:tc>
                  <a:txBody>
                    <a:bodyPr/>
                    <a:lstStyle/>
                    <a:p>
                      <a:pPr algn="l"/>
                      <a:r>
                        <a:rPr lang="en-US" sz="1000" dirty="0"/>
                        <a:t>162</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000" dirty="0"/>
                        <a:t>Screwdriver</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000" dirty="0"/>
                        <a:t>3.49</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264527">
                <a:tc>
                  <a:txBody>
                    <a:bodyPr/>
                    <a:lstStyle/>
                    <a:p>
                      <a:pPr algn="l"/>
                      <a:r>
                        <a:rPr lang="en-US" sz="1000" dirty="0"/>
                        <a:t>201</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000" dirty="0"/>
                        <a:t>Wrench</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000" dirty="0"/>
                        <a:t>4.25</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sp>
        <p:nvSpPr>
          <p:cNvPr id="6" name="Rectangle 5">
            <a:extLst>
              <a:ext uri="{FF2B5EF4-FFF2-40B4-BE49-F238E27FC236}">
                <a16:creationId xmlns:a16="http://schemas.microsoft.com/office/drawing/2014/main" id="{BF7DBC1D-F96F-9AA3-F4E2-1D0F907AEC61}"/>
              </a:ext>
            </a:extLst>
          </p:cNvPr>
          <p:cNvSpPr/>
          <p:nvPr/>
        </p:nvSpPr>
        <p:spPr bwMode="auto">
          <a:xfrm>
            <a:off x="4448718" y="1925291"/>
            <a:ext cx="3469919" cy="4100352"/>
          </a:xfrm>
          <a:prstGeom prst="rect">
            <a:avLst/>
          </a:prstGeom>
          <a:noFill/>
          <a:ln w="3810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800" dirty="0">
                <a:solidFill>
                  <a:schemeClr val="tx1"/>
                </a:solidFill>
                <a:latin typeface="+mj-lt"/>
                <a:cs typeface="Segoe UI" pitchFamily="34" charset="0"/>
              </a:rPr>
              <a:t>Semi-structured</a:t>
            </a:r>
          </a:p>
        </p:txBody>
      </p:sp>
      <p:grpSp>
        <p:nvGrpSpPr>
          <p:cNvPr id="7" name="Group 6" descr="an example of semi-structured data">
            <a:extLst>
              <a:ext uri="{FF2B5EF4-FFF2-40B4-BE49-F238E27FC236}">
                <a16:creationId xmlns:a16="http://schemas.microsoft.com/office/drawing/2014/main" id="{6B18299D-AF0E-4351-6ECD-AA677439D1AD}"/>
              </a:ext>
            </a:extLst>
          </p:cNvPr>
          <p:cNvGrpSpPr/>
          <p:nvPr/>
        </p:nvGrpSpPr>
        <p:grpSpPr>
          <a:xfrm>
            <a:off x="4493154" y="2382544"/>
            <a:ext cx="3381048" cy="3506360"/>
            <a:chOff x="4448718" y="2674257"/>
            <a:chExt cx="3469919" cy="3598527"/>
          </a:xfrm>
        </p:grpSpPr>
        <p:sp>
          <p:nvSpPr>
            <p:cNvPr id="8" name="TextBox 7">
              <a:extLst>
                <a:ext uri="{FF2B5EF4-FFF2-40B4-BE49-F238E27FC236}">
                  <a16:creationId xmlns:a16="http://schemas.microsoft.com/office/drawing/2014/main" id="{6BE8559C-5ABE-98A8-02D5-086F3A68DC65}"/>
                </a:ext>
                <a:ext uri="{C183D7F6-B498-43B3-948B-1728B52AA6E4}">
                  <adec:decorative xmlns:adec="http://schemas.microsoft.com/office/drawing/2017/decorative" val="0"/>
                </a:ext>
              </a:extLst>
            </p:cNvPr>
            <p:cNvSpPr txBox="1"/>
            <p:nvPr/>
          </p:nvSpPr>
          <p:spPr>
            <a:xfrm>
              <a:off x="4448718" y="2674257"/>
              <a:ext cx="2018507" cy="2677656"/>
            </a:xfrm>
            <a:prstGeom prst="rect">
              <a:avLst/>
            </a:prstGeom>
            <a:solidFill>
              <a:schemeClr val="bg1"/>
            </a:solidFill>
            <a:ln>
              <a:solidFill>
                <a:schemeClr val="bg1">
                  <a:lumMod val="50000"/>
                </a:schemeClr>
              </a:solidFill>
            </a:ln>
          </p:spPr>
          <p:txBody>
            <a:bodyPr wrap="square">
              <a:spAutoFit/>
            </a:bodyPr>
            <a:lstStyle/>
            <a:p>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"firstName"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"Joe"</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"lastName"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"Jones"</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"address"</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"streetAddress"</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"1 Main St."</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"city"</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"New York"</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"state"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"NY"</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"postalCode"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"10099"</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"contact"</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"type"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"home"</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"number"</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"555 123-1234"</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"type"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"email"</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"address"</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"joe@litware.com"</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C701A847-2816-F37D-306F-50E6F3B7AC2D}"/>
                </a:ext>
                <a:ext uri="{C183D7F6-B498-43B3-948B-1728B52AA6E4}">
                  <adec:decorative xmlns:adec="http://schemas.microsoft.com/office/drawing/2017/decorative" val="0"/>
                </a:ext>
              </a:extLst>
            </p:cNvPr>
            <p:cNvSpPr txBox="1">
              <a:spLocks/>
            </p:cNvSpPr>
            <p:nvPr/>
          </p:nvSpPr>
          <p:spPr>
            <a:xfrm>
              <a:off x="6013927" y="3918293"/>
              <a:ext cx="1904710" cy="2354491"/>
            </a:xfrm>
            <a:prstGeom prst="rect">
              <a:avLst/>
            </a:prstGeom>
            <a:solidFill>
              <a:schemeClr val="bg1"/>
            </a:solidFill>
            <a:ln>
              <a:solidFill>
                <a:schemeClr val="bg1">
                  <a:lumMod val="50000"/>
                </a:schemeClr>
              </a:solidFill>
            </a:ln>
          </p:spPr>
          <p:txBody>
            <a:bodyPr wrap="square">
              <a:spAutoFit/>
            </a:bodyPr>
            <a:lstStyle/>
            <a:p>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"firstName"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"Samir"</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"lastName"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"Nadoy"</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"address"</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"streetAddress"</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"123 Elm Pl."</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t>
              </a:r>
              <a:r>
                <a:rPr lang="en-US" sz="700" dirty="0">
                  <a:solidFill>
                    <a:srgbClr val="0451A5"/>
                  </a:solidFill>
                  <a:latin typeface="Consolas" panose="020B0609020204030204" pitchFamily="49" charset="0"/>
                </a:rPr>
                <a:t>u</a:t>
              </a:r>
              <a:r>
                <a:rPr lang="en-US" sz="700" b="0" dirty="0">
                  <a:solidFill>
                    <a:srgbClr val="0451A5"/>
                  </a:solidFill>
                  <a:effectLst/>
                  <a:latin typeface="Consolas" panose="020B0609020204030204" pitchFamily="49" charset="0"/>
                </a:rPr>
                <a:t>nit"</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"500"</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"city"</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"Seattle"</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"state"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"WA"</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"postalCode"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"98999"</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"contact"</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"type"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"email"</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"address"</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"samir@northwind.com"</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a:t>
              </a:r>
            </a:p>
          </p:txBody>
        </p:sp>
      </p:grpSp>
      <p:sp>
        <p:nvSpPr>
          <p:cNvPr id="10" name="Rectangle 9">
            <a:extLst>
              <a:ext uri="{FF2B5EF4-FFF2-40B4-BE49-F238E27FC236}">
                <a16:creationId xmlns:a16="http://schemas.microsoft.com/office/drawing/2014/main" id="{431FAAA3-5A90-A9C8-4CFE-18F4934924B5}"/>
              </a:ext>
            </a:extLst>
          </p:cNvPr>
          <p:cNvSpPr/>
          <p:nvPr/>
        </p:nvSpPr>
        <p:spPr bwMode="auto">
          <a:xfrm>
            <a:off x="8129943" y="1925291"/>
            <a:ext cx="3469919" cy="4100352"/>
          </a:xfrm>
          <a:prstGeom prst="rect">
            <a:avLst/>
          </a:prstGeom>
          <a:noFill/>
          <a:ln w="3810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800" dirty="0">
                <a:solidFill>
                  <a:schemeClr val="tx1"/>
                </a:solidFill>
                <a:latin typeface="+mj-lt"/>
                <a:ea typeface="Segoe UI" pitchFamily="34" charset="0"/>
                <a:cs typeface="Segoe UI" pitchFamily="34" charset="0"/>
              </a:rPr>
              <a:t>Unstructured</a:t>
            </a:r>
          </a:p>
        </p:txBody>
      </p:sp>
      <p:grpSp>
        <p:nvGrpSpPr>
          <p:cNvPr id="11" name="Group 10" descr="an example of unstructured data">
            <a:extLst>
              <a:ext uri="{FF2B5EF4-FFF2-40B4-BE49-F238E27FC236}">
                <a16:creationId xmlns:a16="http://schemas.microsoft.com/office/drawing/2014/main" id="{066D3042-7DFF-BE37-F2E9-BAE0C5505D12}"/>
              </a:ext>
              <a:ext uri="{C183D7F6-B498-43B3-948B-1728B52AA6E4}">
                <adec:decorative xmlns:adec="http://schemas.microsoft.com/office/drawing/2017/decorative" val="0"/>
              </a:ext>
            </a:extLst>
          </p:cNvPr>
          <p:cNvGrpSpPr/>
          <p:nvPr/>
        </p:nvGrpSpPr>
        <p:grpSpPr>
          <a:xfrm>
            <a:off x="8306930" y="2554012"/>
            <a:ext cx="3037346" cy="3132944"/>
            <a:chOff x="8355892" y="2816438"/>
            <a:chExt cx="3091687" cy="3188995"/>
          </a:xfrm>
        </p:grpSpPr>
        <p:sp>
          <p:nvSpPr>
            <p:cNvPr id="12" name="Rectangle 11">
              <a:extLst>
                <a:ext uri="{FF2B5EF4-FFF2-40B4-BE49-F238E27FC236}">
                  <a16:creationId xmlns:a16="http://schemas.microsoft.com/office/drawing/2014/main" id="{46FED185-F37C-3EC8-2D22-BEF0B9B22BBB}"/>
                </a:ext>
              </a:extLst>
            </p:cNvPr>
            <p:cNvSpPr/>
            <p:nvPr/>
          </p:nvSpPr>
          <p:spPr bwMode="auto">
            <a:xfrm rot="21007833">
              <a:off x="8355892" y="2816438"/>
              <a:ext cx="2101820" cy="143963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80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800" dirty="0">
                  <a:solidFill>
                    <a:schemeClr val="tx1"/>
                  </a:solidFill>
                  <a:ea typeface="Segoe UI" pitchFamily="34" charset="0"/>
                  <a:cs typeface="Segoe UI" pitchFamily="34" charset="0"/>
                </a:rPr>
                <a:t>Dear Joe,</a:t>
              </a:r>
            </a:p>
            <a:p>
              <a:pPr defTabSz="932472" fontAlgn="base">
                <a:lnSpc>
                  <a:spcPct val="90000"/>
                </a:lnSpc>
                <a:spcBef>
                  <a:spcPct val="0"/>
                </a:spcBef>
                <a:spcAft>
                  <a:spcPct val="0"/>
                </a:spcAft>
              </a:pPr>
              <a:endParaRPr lang="en-US" sz="80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800" dirty="0">
                  <a:solidFill>
                    <a:schemeClr val="tx1"/>
                  </a:solidFill>
                  <a:ea typeface="Segoe UI" pitchFamily="34" charset="0"/>
                  <a:cs typeface="Segoe UI" pitchFamily="34" charset="0"/>
                </a:rPr>
                <a:t>Thank you for ordering your hardware supplies from our online store (order number 1000) on 1/1/2022.</a:t>
              </a:r>
            </a:p>
            <a:p>
              <a:pPr defTabSz="932472" fontAlgn="base">
                <a:lnSpc>
                  <a:spcPct val="90000"/>
                </a:lnSpc>
                <a:spcBef>
                  <a:spcPct val="0"/>
                </a:spcBef>
                <a:spcAft>
                  <a:spcPct val="0"/>
                </a:spcAft>
              </a:pPr>
              <a:endParaRPr lang="en-US" sz="80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800" dirty="0">
                  <a:solidFill>
                    <a:schemeClr val="tx1"/>
                  </a:solidFill>
                  <a:ea typeface="Segoe UI" pitchFamily="34" charset="0"/>
                  <a:cs typeface="Segoe UI" pitchFamily="34" charset="0"/>
                </a:rPr>
                <a:t>Your order has been shipped and should arrive in 3-5 business days.</a:t>
              </a:r>
            </a:p>
          </p:txBody>
        </p:sp>
        <p:grpSp>
          <p:nvGrpSpPr>
            <p:cNvPr id="13" name="Group 12">
              <a:extLst>
                <a:ext uri="{FF2B5EF4-FFF2-40B4-BE49-F238E27FC236}">
                  <a16:creationId xmlns:a16="http://schemas.microsoft.com/office/drawing/2014/main" id="{0EE961C2-2F99-7C9A-3694-071384CBBCC2}"/>
                </a:ext>
              </a:extLst>
            </p:cNvPr>
            <p:cNvGrpSpPr/>
            <p:nvPr/>
          </p:nvGrpSpPr>
          <p:grpSpPr>
            <a:xfrm>
              <a:off x="9345759" y="4174683"/>
              <a:ext cx="2101820" cy="1830750"/>
              <a:chOff x="9345759" y="4174683"/>
              <a:chExt cx="2101820" cy="1830750"/>
            </a:xfrm>
          </p:grpSpPr>
          <p:sp>
            <p:nvSpPr>
              <p:cNvPr id="14" name="Rectangle 13">
                <a:extLst>
                  <a:ext uri="{FF2B5EF4-FFF2-40B4-BE49-F238E27FC236}">
                    <a16:creationId xmlns:a16="http://schemas.microsoft.com/office/drawing/2014/main" id="{01C5A7B9-A4C4-0B96-5CD5-E5998E051E96}"/>
                  </a:ext>
                </a:extLst>
              </p:cNvPr>
              <p:cNvSpPr/>
              <p:nvPr/>
            </p:nvSpPr>
            <p:spPr bwMode="auto">
              <a:xfrm rot="872146">
                <a:off x="9345759" y="4174683"/>
                <a:ext cx="2101820" cy="183075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b="1" dirty="0">
                    <a:solidFill>
                      <a:schemeClr val="tx1"/>
                    </a:solidFill>
                    <a:ea typeface="Segoe UI" pitchFamily="34" charset="0"/>
                    <a:cs typeface="Segoe UI" pitchFamily="34" charset="0"/>
                  </a:rPr>
                  <a:t>Contoso Hardware</a:t>
                </a:r>
                <a:endParaRPr lang="en-US" sz="100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endParaRPr lang="en-US" sz="80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800" dirty="0">
                    <a:solidFill>
                      <a:schemeClr val="tx1"/>
                    </a:solidFill>
                    <a:ea typeface="Segoe UI" pitchFamily="34" charset="0"/>
                    <a:cs typeface="Segoe UI" pitchFamily="34" charset="0"/>
                  </a:rPr>
                  <a:t>Our products are of the highest quality and used by professionals.</a:t>
                </a:r>
              </a:p>
              <a:p>
                <a:pPr defTabSz="932472" fontAlgn="base">
                  <a:lnSpc>
                    <a:spcPct val="90000"/>
                  </a:lnSpc>
                  <a:spcBef>
                    <a:spcPct val="0"/>
                  </a:spcBef>
                  <a:spcAft>
                    <a:spcPct val="0"/>
                  </a:spcAft>
                </a:pPr>
                <a:endParaRPr lang="en-US" sz="800" dirty="0">
                  <a:solidFill>
                    <a:schemeClr val="tx1"/>
                  </a:solidFill>
                  <a:ea typeface="Segoe UI" pitchFamily="34" charset="0"/>
                  <a:cs typeface="Segoe UI" pitchFamily="34" charset="0"/>
                </a:endParaRPr>
              </a:p>
              <a:p>
                <a:pPr defTabSz="914400" fontAlgn="base">
                  <a:lnSpc>
                    <a:spcPct val="90000"/>
                  </a:lnSpc>
                  <a:spcBef>
                    <a:spcPct val="0"/>
                  </a:spcBef>
                  <a:spcAft>
                    <a:spcPct val="0"/>
                  </a:spcAft>
                </a:pPr>
                <a:r>
                  <a:rPr lang="en-US" sz="800" dirty="0">
                    <a:solidFill>
                      <a:schemeClr val="tx1"/>
                    </a:solidFill>
                    <a:ea typeface="Segoe UI" pitchFamily="34" charset="0"/>
                    <a:cs typeface="Segoe UI" pitchFamily="34" charset="0"/>
                  </a:rPr>
                  <a:t>We have amazing screwdrivers, that are really useful for tightening and loosening screws.</a:t>
                </a:r>
              </a:p>
              <a:p>
                <a:pPr defTabSz="932472" fontAlgn="base">
                  <a:lnSpc>
                    <a:spcPct val="90000"/>
                  </a:lnSpc>
                  <a:spcBef>
                    <a:spcPct val="0"/>
                  </a:spcBef>
                  <a:spcAft>
                    <a:spcPct val="0"/>
                  </a:spcAft>
                </a:pPr>
                <a:endParaRPr lang="en-US" sz="80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endParaRPr lang="en-US" sz="900" b="1"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endParaRPr lang="en-US" sz="800" dirty="0">
                  <a:solidFill>
                    <a:schemeClr val="tx1"/>
                  </a:solidFill>
                  <a:ea typeface="Segoe UI" pitchFamily="34" charset="0"/>
                  <a:cs typeface="Segoe UI" pitchFamily="34" charset="0"/>
                </a:endParaRPr>
              </a:p>
              <a:p>
                <a:pPr marL="398463" defTabSz="932472" fontAlgn="base">
                  <a:lnSpc>
                    <a:spcPct val="90000"/>
                  </a:lnSpc>
                  <a:spcBef>
                    <a:spcPct val="0"/>
                  </a:spcBef>
                  <a:spcAft>
                    <a:spcPct val="0"/>
                  </a:spcAft>
                </a:pPr>
                <a:r>
                  <a:rPr lang="en-US" sz="800" dirty="0">
                    <a:solidFill>
                      <a:schemeClr val="tx1"/>
                    </a:solidFill>
                    <a:ea typeface="Segoe UI" pitchFamily="34" charset="0"/>
                    <a:cs typeface="Segoe UI" pitchFamily="34" charset="0"/>
                  </a:rPr>
                  <a:t>We also have wrenches (or, if you prefer, spanners)…</a:t>
                </a:r>
              </a:p>
              <a:p>
                <a:pPr defTabSz="932472" fontAlgn="base">
                  <a:lnSpc>
                    <a:spcPct val="90000"/>
                  </a:lnSpc>
                  <a:spcBef>
                    <a:spcPct val="0"/>
                  </a:spcBef>
                  <a:spcAft>
                    <a:spcPct val="0"/>
                  </a:spcAft>
                </a:pPr>
                <a:endParaRPr lang="en-US" sz="800" dirty="0">
                  <a:solidFill>
                    <a:schemeClr val="tx1"/>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50477C7C-A61B-82E4-8512-752078D40871}"/>
                  </a:ext>
                </a:extLst>
              </p:cNvPr>
              <p:cNvGrpSpPr/>
              <p:nvPr/>
            </p:nvGrpSpPr>
            <p:grpSpPr>
              <a:xfrm rot="964391">
                <a:off x="10604339" y="5316938"/>
                <a:ext cx="316901" cy="325020"/>
                <a:chOff x="8236072" y="5482617"/>
                <a:chExt cx="582900" cy="597834"/>
              </a:xfrm>
            </p:grpSpPr>
            <p:sp>
              <p:nvSpPr>
                <p:cNvPr id="19" name="Rectangle 18">
                  <a:extLst>
                    <a:ext uri="{FF2B5EF4-FFF2-40B4-BE49-F238E27FC236}">
                      <a16:creationId xmlns:a16="http://schemas.microsoft.com/office/drawing/2014/main" id="{0242E028-8716-211D-9D78-E9D4D2BEC7C9}"/>
                    </a:ext>
                  </a:extLst>
                </p:cNvPr>
                <p:cNvSpPr/>
                <p:nvPr/>
              </p:nvSpPr>
              <p:spPr bwMode="auto">
                <a:xfrm>
                  <a:off x="8236072" y="5482617"/>
                  <a:ext cx="582900" cy="59783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descr="Screwdriver with solid fill">
                  <a:extLst>
                    <a:ext uri="{FF2B5EF4-FFF2-40B4-BE49-F238E27FC236}">
                      <a16:creationId xmlns:a16="http://schemas.microsoft.com/office/drawing/2014/main" id="{F892644B-295C-B08F-BF4B-10D2657753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6411" y="5540425"/>
                  <a:ext cx="482222" cy="482222"/>
                </a:xfrm>
                <a:prstGeom prst="rect">
                  <a:avLst/>
                </a:prstGeom>
              </p:spPr>
            </p:pic>
          </p:grpSp>
          <p:grpSp>
            <p:nvGrpSpPr>
              <p:cNvPr id="16" name="Group 15">
                <a:extLst>
                  <a:ext uri="{FF2B5EF4-FFF2-40B4-BE49-F238E27FC236}">
                    <a16:creationId xmlns:a16="http://schemas.microsoft.com/office/drawing/2014/main" id="{A23AB3E6-B4DD-BE27-C44F-BF64C8002D00}"/>
                  </a:ext>
                </a:extLst>
              </p:cNvPr>
              <p:cNvGrpSpPr/>
              <p:nvPr/>
            </p:nvGrpSpPr>
            <p:grpSpPr>
              <a:xfrm rot="1015653">
                <a:off x="9364032" y="5278761"/>
                <a:ext cx="319341" cy="331796"/>
                <a:chOff x="8403470" y="5498070"/>
                <a:chExt cx="923065" cy="959067"/>
              </a:xfrm>
            </p:grpSpPr>
            <p:sp>
              <p:nvSpPr>
                <p:cNvPr id="17" name="Rectangle 16">
                  <a:extLst>
                    <a:ext uri="{FF2B5EF4-FFF2-40B4-BE49-F238E27FC236}">
                      <a16:creationId xmlns:a16="http://schemas.microsoft.com/office/drawing/2014/main" id="{103A7899-A24C-F6D5-6B56-E1D222E341B7}"/>
                    </a:ext>
                  </a:extLst>
                </p:cNvPr>
                <p:cNvSpPr/>
                <p:nvPr/>
              </p:nvSpPr>
              <p:spPr bwMode="auto">
                <a:xfrm>
                  <a:off x="8403470" y="5498070"/>
                  <a:ext cx="914400" cy="95906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descr="Wrench with solid fill">
                  <a:extLst>
                    <a:ext uri="{FF2B5EF4-FFF2-40B4-BE49-F238E27FC236}">
                      <a16:creationId xmlns:a16="http://schemas.microsoft.com/office/drawing/2014/main" id="{197F613F-490C-2E41-6DD5-1D916829D5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12135" y="5505260"/>
                  <a:ext cx="914400" cy="914400"/>
                </a:xfrm>
                <a:prstGeom prst="rect">
                  <a:avLst/>
                </a:prstGeom>
              </p:spPr>
            </p:pic>
          </p:grpSp>
        </p:grpSp>
      </p:grpSp>
    </p:spTree>
    <p:extLst>
      <p:ext uri="{BB962C8B-B14F-4D97-AF65-F5344CB8AC3E}">
        <p14:creationId xmlns:p14="http://schemas.microsoft.com/office/powerpoint/2010/main" val="1517127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Create calculated measures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5" name="TextBox 4">
            <a:extLst>
              <a:ext uri="{FF2B5EF4-FFF2-40B4-BE49-F238E27FC236}">
                <a16:creationId xmlns:a16="http://schemas.microsoft.com/office/drawing/2014/main" id="{9F482CF6-BD41-6B49-3DBD-80104F451053}"/>
              </a:ext>
            </a:extLst>
          </p:cNvPr>
          <p:cNvSpPr txBox="1"/>
          <p:nvPr/>
        </p:nvSpPr>
        <p:spPr>
          <a:xfrm>
            <a:off x="600861" y="2499338"/>
            <a:ext cx="5425035"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Defined with DAX definitions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Computed on the fly.</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Not stored in data model.</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Responsive to interactions.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Indicated by calculator icon.</a:t>
            </a:r>
          </a:p>
        </p:txBody>
      </p:sp>
      <p:pic>
        <p:nvPicPr>
          <p:cNvPr id="6" name="Picture 5" descr="Screenshot of the Sales table with Profit measure highlighted.">
            <a:extLst>
              <a:ext uri="{FF2B5EF4-FFF2-40B4-BE49-F238E27FC236}">
                <a16:creationId xmlns:a16="http://schemas.microsoft.com/office/drawing/2014/main" id="{76113DBA-FD94-FD8C-7011-F1EC7072B244}"/>
              </a:ext>
            </a:extLst>
          </p:cNvPr>
          <p:cNvPicPr>
            <a:picLocks noChangeAspect="1"/>
          </p:cNvPicPr>
          <p:nvPr/>
        </p:nvPicPr>
        <p:blipFill rotWithShape="1">
          <a:blip r:embed="rId2"/>
          <a:srcRect t="38164" b="45377"/>
          <a:stretch/>
        </p:blipFill>
        <p:spPr>
          <a:xfrm>
            <a:off x="6657943" y="4491881"/>
            <a:ext cx="3024634" cy="1349800"/>
          </a:xfrm>
          <a:prstGeom prst="rect">
            <a:avLst/>
          </a:prstGeom>
          <a:ln>
            <a:solidFill>
              <a:schemeClr val="tx1"/>
            </a:solidFill>
          </a:ln>
        </p:spPr>
      </p:pic>
      <p:pic>
        <p:nvPicPr>
          <p:cNvPr id="7" name="Picture 6" descr="A screenshot of a measure called Profit that is Sales sum minus Sales cost. Included the table data to demonstrate the measure is not persisted in the table.">
            <a:extLst>
              <a:ext uri="{FF2B5EF4-FFF2-40B4-BE49-F238E27FC236}">
                <a16:creationId xmlns:a16="http://schemas.microsoft.com/office/drawing/2014/main" id="{43070E8D-9AE3-F636-6FB2-097C734236D4}"/>
              </a:ext>
            </a:extLst>
          </p:cNvPr>
          <p:cNvPicPr>
            <a:picLocks noChangeAspect="1"/>
          </p:cNvPicPr>
          <p:nvPr/>
        </p:nvPicPr>
        <p:blipFill rotWithShape="1">
          <a:blip r:embed="rId3"/>
          <a:srcRect l="275" r="35990" b="47812"/>
          <a:stretch/>
        </p:blipFill>
        <p:spPr>
          <a:xfrm>
            <a:off x="4852415" y="1808317"/>
            <a:ext cx="6230621" cy="2168895"/>
          </a:xfrm>
          <a:prstGeom prst="rect">
            <a:avLst/>
          </a:prstGeom>
          <a:ln>
            <a:solidFill>
              <a:schemeClr val="tx1"/>
            </a:solidFill>
          </a:ln>
        </p:spPr>
      </p:pic>
    </p:spTree>
    <p:extLst>
      <p:ext uri="{BB962C8B-B14F-4D97-AF65-F5344CB8AC3E}">
        <p14:creationId xmlns:p14="http://schemas.microsoft.com/office/powerpoint/2010/main" val="1218614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Quick measures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4" name="Picture 3" descr="Screenshot of several columns in a table. 3 columns are actually explicit measures which is indicated by a calculator icon. Another column has a Sigma to indicate it's an implicit measure. The last column has no icon.">
            <a:extLst>
              <a:ext uri="{FF2B5EF4-FFF2-40B4-BE49-F238E27FC236}">
                <a16:creationId xmlns:a16="http://schemas.microsoft.com/office/drawing/2014/main" id="{8C501182-5ECA-2A42-C730-A7E38D7D3674}"/>
              </a:ext>
            </a:extLst>
          </p:cNvPr>
          <p:cNvPicPr>
            <a:picLocks noChangeAspect="1"/>
          </p:cNvPicPr>
          <p:nvPr/>
        </p:nvPicPr>
        <p:blipFill rotWithShape="1">
          <a:blip r:embed="rId2"/>
          <a:srcRect l="3534" r="9904" b="2"/>
          <a:stretch/>
        </p:blipFill>
        <p:spPr>
          <a:xfrm>
            <a:off x="1095839" y="1964501"/>
            <a:ext cx="4714189" cy="3521075"/>
          </a:xfrm>
          <a:prstGeom prst="rect">
            <a:avLst/>
          </a:prstGeom>
          <a:noFill/>
          <a:ln>
            <a:solidFill>
              <a:schemeClr val="tx1"/>
            </a:solidFill>
          </a:ln>
        </p:spPr>
      </p:pic>
      <p:sp>
        <p:nvSpPr>
          <p:cNvPr id="8" name="Rectangle 7">
            <a:extLst>
              <a:ext uri="{FF2B5EF4-FFF2-40B4-BE49-F238E27FC236}">
                <a16:creationId xmlns:a16="http://schemas.microsoft.com/office/drawing/2014/main" id="{59B5F07C-80FE-AF3C-D00A-6B86BC1E3072}"/>
              </a:ext>
              <a:ext uri="{C183D7F6-B498-43B3-948B-1728B52AA6E4}">
                <adec:decorative xmlns:adec="http://schemas.microsoft.com/office/drawing/2017/decorative" val="1"/>
              </a:ext>
            </a:extLst>
          </p:cNvPr>
          <p:cNvSpPr/>
          <p:nvPr/>
        </p:nvSpPr>
        <p:spPr bwMode="auto">
          <a:xfrm>
            <a:off x="2131060" y="1962151"/>
            <a:ext cx="640080" cy="20574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759D2455-803C-70E0-1E24-AD29FDFAEDC7}"/>
              </a:ext>
              <a:ext uri="{C183D7F6-B498-43B3-948B-1728B52AA6E4}">
                <adec:decorative xmlns:adec="http://schemas.microsoft.com/office/drawing/2017/decorative" val="1"/>
              </a:ext>
            </a:extLst>
          </p:cNvPr>
          <p:cNvSpPr/>
          <p:nvPr/>
        </p:nvSpPr>
        <p:spPr bwMode="auto">
          <a:xfrm>
            <a:off x="1663700" y="4095750"/>
            <a:ext cx="640080" cy="680196"/>
          </a:xfrm>
          <a:prstGeom prst="rect">
            <a:avLst/>
          </a:prstGeom>
          <a:noFill/>
          <a:ln w="38100">
            <a:solidFill>
              <a:srgbClr val="0B556A"/>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Screenshot of the Quick measure dialog box in Power BI Desktop showing a Filtered value calculation with the base value and filter field wells to use.">
            <a:extLst>
              <a:ext uri="{FF2B5EF4-FFF2-40B4-BE49-F238E27FC236}">
                <a16:creationId xmlns:a16="http://schemas.microsoft.com/office/drawing/2014/main" id="{C26B479E-6408-B527-2253-5E2D2F4BC1DD}"/>
              </a:ext>
            </a:extLst>
          </p:cNvPr>
          <p:cNvPicPr>
            <a:picLocks noChangeAspect="1"/>
          </p:cNvPicPr>
          <p:nvPr/>
        </p:nvPicPr>
        <p:blipFill rotWithShape="1">
          <a:blip r:embed="rId3"/>
          <a:srcRect l="55" t="51" r="-55" b="1919"/>
          <a:stretch/>
        </p:blipFill>
        <p:spPr>
          <a:xfrm>
            <a:off x="6380541" y="1964501"/>
            <a:ext cx="4340099" cy="4093399"/>
          </a:xfrm>
          <a:prstGeom prst="rect">
            <a:avLst/>
          </a:prstGeom>
          <a:noFill/>
          <a:ln>
            <a:solidFill>
              <a:schemeClr val="tx1"/>
            </a:solidFill>
          </a:ln>
        </p:spPr>
      </p:pic>
    </p:spTree>
    <p:extLst>
      <p:ext uri="{BB962C8B-B14F-4D97-AF65-F5344CB8AC3E}">
        <p14:creationId xmlns:p14="http://schemas.microsoft.com/office/powerpoint/2010/main" val="4259996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Create calculated columns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4" name="TextBox 3">
            <a:extLst>
              <a:ext uri="{FF2B5EF4-FFF2-40B4-BE49-F238E27FC236}">
                <a16:creationId xmlns:a16="http://schemas.microsoft.com/office/drawing/2014/main" id="{8627BFDA-E4E8-27EF-3887-BA92070F2C41}"/>
              </a:ext>
            </a:extLst>
          </p:cNvPr>
          <p:cNvSpPr txBox="1"/>
          <p:nvPr/>
        </p:nvSpPr>
        <p:spPr>
          <a:xfrm>
            <a:off x="600861" y="2499338"/>
            <a:ext cx="5425035"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Defined using DAX expressions.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Computed &amp; stored in data model.</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Useful “helper/connector columns.”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Recalculated during data refresh.</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Table and Sigma icon.</a:t>
            </a:r>
          </a:p>
        </p:txBody>
      </p:sp>
      <p:pic>
        <p:nvPicPr>
          <p:cNvPr id="5" name="Picture 4" descr="Screenshot of the Column tools contextual ribbon tab in Power BI Desktop. The Total Price calculated column is highlighted showing the DAX expression and options.">
            <a:extLst>
              <a:ext uri="{FF2B5EF4-FFF2-40B4-BE49-F238E27FC236}">
                <a16:creationId xmlns:a16="http://schemas.microsoft.com/office/drawing/2014/main" id="{6944D883-9F2D-E0B8-8C46-ABD3F74BB7F7}"/>
              </a:ext>
            </a:extLst>
          </p:cNvPr>
          <p:cNvPicPr>
            <a:picLocks noChangeAspect="1"/>
          </p:cNvPicPr>
          <p:nvPr/>
        </p:nvPicPr>
        <p:blipFill rotWithShape="1">
          <a:blip r:embed="rId2"/>
          <a:srcRect l="244" r="28317" b="51749"/>
          <a:stretch/>
        </p:blipFill>
        <p:spPr>
          <a:xfrm>
            <a:off x="5198363" y="2030605"/>
            <a:ext cx="5806441" cy="1398395"/>
          </a:xfrm>
          <a:prstGeom prst="rect">
            <a:avLst/>
          </a:prstGeom>
          <a:ln>
            <a:solidFill>
              <a:schemeClr val="tx1"/>
            </a:solidFill>
          </a:ln>
        </p:spPr>
      </p:pic>
      <p:pic>
        <p:nvPicPr>
          <p:cNvPr id="6" name="Picture 5" descr="Screenshot of the Total Price calculated column as displayed in the Data pane in Power BI Desktop, indicated with a Table and Sigma icon. ">
            <a:extLst>
              <a:ext uri="{FF2B5EF4-FFF2-40B4-BE49-F238E27FC236}">
                <a16:creationId xmlns:a16="http://schemas.microsoft.com/office/drawing/2014/main" id="{062FA8FF-6F7E-B317-BC03-54B45F5B6305}"/>
              </a:ext>
            </a:extLst>
          </p:cNvPr>
          <p:cNvPicPr>
            <a:picLocks noChangeAspect="1"/>
          </p:cNvPicPr>
          <p:nvPr/>
        </p:nvPicPr>
        <p:blipFill rotWithShape="1">
          <a:blip r:embed="rId3"/>
          <a:srcRect t="88609" b="5528"/>
          <a:stretch/>
        </p:blipFill>
        <p:spPr>
          <a:xfrm>
            <a:off x="5400639" y="4404844"/>
            <a:ext cx="2545881" cy="365760"/>
          </a:xfrm>
          <a:prstGeom prst="rect">
            <a:avLst/>
          </a:prstGeom>
          <a:noFill/>
          <a:ln>
            <a:solidFill>
              <a:schemeClr val="tx1"/>
            </a:solidFill>
          </a:ln>
        </p:spPr>
      </p:pic>
      <p:grpSp>
        <p:nvGrpSpPr>
          <p:cNvPr id="7" name="Group 6" descr="Screenshot of the Total Price calculated column as shown in the data model.">
            <a:extLst>
              <a:ext uri="{FF2B5EF4-FFF2-40B4-BE49-F238E27FC236}">
                <a16:creationId xmlns:a16="http://schemas.microsoft.com/office/drawing/2014/main" id="{35695548-52AD-7E8E-4D69-6C66BEC3105E}"/>
              </a:ext>
              <a:ext uri="{C183D7F6-B498-43B3-948B-1728B52AA6E4}">
                <adec:decorative xmlns:adec="http://schemas.microsoft.com/office/drawing/2017/decorative" val="0"/>
              </a:ext>
            </a:extLst>
          </p:cNvPr>
          <p:cNvGrpSpPr/>
          <p:nvPr/>
        </p:nvGrpSpPr>
        <p:grpSpPr>
          <a:xfrm>
            <a:off x="8628857" y="3618226"/>
            <a:ext cx="1225328" cy="2183336"/>
            <a:chOff x="10637520" y="2788918"/>
            <a:chExt cx="1283291" cy="2359585"/>
          </a:xfrm>
        </p:grpSpPr>
        <p:pic>
          <p:nvPicPr>
            <p:cNvPr id="8" name="Picture 7">
              <a:extLst>
                <a:ext uri="{FF2B5EF4-FFF2-40B4-BE49-F238E27FC236}">
                  <a16:creationId xmlns:a16="http://schemas.microsoft.com/office/drawing/2014/main" id="{2BD1582E-0C46-5440-46B2-D14F1FC193F1}"/>
                </a:ext>
              </a:extLst>
            </p:cNvPr>
            <p:cNvPicPr>
              <a:picLocks noChangeAspect="1"/>
            </p:cNvPicPr>
            <p:nvPr/>
          </p:nvPicPr>
          <p:blipFill rotWithShape="1">
            <a:blip r:embed="rId2"/>
            <a:srcRect l="89702" t="48540"/>
            <a:stretch/>
          </p:blipFill>
          <p:spPr>
            <a:xfrm>
              <a:off x="10637520" y="2788918"/>
              <a:ext cx="1283291" cy="2359585"/>
            </a:xfrm>
            <a:prstGeom prst="rect">
              <a:avLst/>
            </a:prstGeom>
            <a:ln>
              <a:solidFill>
                <a:schemeClr val="tx1"/>
              </a:solidFill>
            </a:ln>
          </p:spPr>
        </p:pic>
        <p:sp>
          <p:nvSpPr>
            <p:cNvPr id="9" name="Rectangle 8">
              <a:extLst>
                <a:ext uri="{FF2B5EF4-FFF2-40B4-BE49-F238E27FC236}">
                  <a16:creationId xmlns:a16="http://schemas.microsoft.com/office/drawing/2014/main" id="{5B58BB70-20F8-C2B6-5E72-272B1CE44946}"/>
                </a:ext>
              </a:extLst>
            </p:cNvPr>
            <p:cNvSpPr/>
            <p:nvPr/>
          </p:nvSpPr>
          <p:spPr bwMode="auto">
            <a:xfrm>
              <a:off x="10637520" y="2788920"/>
              <a:ext cx="1283291" cy="33870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 name="Straight Arrow Connector 9">
            <a:extLst>
              <a:ext uri="{FF2B5EF4-FFF2-40B4-BE49-F238E27FC236}">
                <a16:creationId xmlns:a16="http://schemas.microsoft.com/office/drawing/2014/main" id="{AC1C2921-DC23-88E6-6086-859FC23F7E97}"/>
              </a:ext>
              <a:ext uri="{C183D7F6-B498-43B3-948B-1728B52AA6E4}">
                <adec:decorative xmlns:adec="http://schemas.microsoft.com/office/drawing/2017/decorative" val="1"/>
              </a:ext>
            </a:extLst>
          </p:cNvPr>
          <p:cNvCxnSpPr>
            <a:cxnSpLocks/>
            <a:endCxn id="9" idx="1"/>
          </p:cNvCxnSpPr>
          <p:nvPr/>
        </p:nvCxnSpPr>
        <p:spPr>
          <a:xfrm flipV="1">
            <a:off x="5998390" y="3774930"/>
            <a:ext cx="2630467" cy="629914"/>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746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Create calculated tables</a:t>
            </a:r>
          </a:p>
        </p:txBody>
      </p:sp>
      <p:sp>
        <p:nvSpPr>
          <p:cNvPr id="3" name="TextBox 2">
            <a:extLst>
              <a:ext uri="{FF2B5EF4-FFF2-40B4-BE49-F238E27FC236}">
                <a16:creationId xmlns:a16="http://schemas.microsoft.com/office/drawing/2014/main" id="{05D3FCE6-4FE9-F318-06D2-1874F08725D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4" name="TextBox 3">
            <a:extLst>
              <a:ext uri="{FF2B5EF4-FFF2-40B4-BE49-F238E27FC236}">
                <a16:creationId xmlns:a16="http://schemas.microsoft.com/office/drawing/2014/main" id="{452C75B2-B601-FCAF-185E-DD57AD478CF3}"/>
              </a:ext>
            </a:extLst>
          </p:cNvPr>
          <p:cNvSpPr txBox="1"/>
          <p:nvPr/>
        </p:nvSpPr>
        <p:spPr>
          <a:xfrm>
            <a:off x="600861" y="2645642"/>
            <a:ext cx="5425035"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Defined using DAX expressions.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Computed &amp; stored in data model.</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Useful for aggregating data or creating custom tables.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Table and calculator icon.</a:t>
            </a:r>
          </a:p>
        </p:txBody>
      </p:sp>
      <p:pic>
        <p:nvPicPr>
          <p:cNvPr id="5" name="Content Placeholder 5" descr="Screenshot of a calculated table with the CALENDARAUTO() function to generate a single column, and the additional calculated columns. ">
            <a:extLst>
              <a:ext uri="{FF2B5EF4-FFF2-40B4-BE49-F238E27FC236}">
                <a16:creationId xmlns:a16="http://schemas.microsoft.com/office/drawing/2014/main" id="{6362BD16-CF3A-3C99-3E63-23A36B489B8E}"/>
              </a:ext>
            </a:extLst>
          </p:cNvPr>
          <p:cNvPicPr>
            <a:picLocks noChangeAspect="1"/>
          </p:cNvPicPr>
          <p:nvPr/>
        </p:nvPicPr>
        <p:blipFill>
          <a:blip r:embed="rId2"/>
          <a:stretch>
            <a:fillRect/>
          </a:stretch>
        </p:blipFill>
        <p:spPr>
          <a:xfrm>
            <a:off x="6096000" y="2122416"/>
            <a:ext cx="5642785" cy="3427991"/>
          </a:xfrm>
          <a:prstGeom prst="rect">
            <a:avLst/>
          </a:prstGeom>
          <a:noFill/>
          <a:ln>
            <a:solidFill>
              <a:schemeClr val="tx1"/>
            </a:solidFill>
          </a:ln>
        </p:spPr>
      </p:pic>
    </p:spTree>
    <p:extLst>
      <p:ext uri="{BB962C8B-B14F-4D97-AF65-F5344CB8AC3E}">
        <p14:creationId xmlns:p14="http://schemas.microsoft.com/office/powerpoint/2010/main" val="3910032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DAX Data Types</a:t>
            </a:r>
          </a:p>
        </p:txBody>
      </p:sp>
      <p:sp>
        <p:nvSpPr>
          <p:cNvPr id="11" name="TextBox 10">
            <a:extLst>
              <a:ext uri="{FF2B5EF4-FFF2-40B4-BE49-F238E27FC236}">
                <a16:creationId xmlns:a16="http://schemas.microsoft.com/office/drawing/2014/main" id="{89130FF3-78B9-627A-574C-0D08602CF892}"/>
              </a:ext>
            </a:extLst>
          </p:cNvPr>
          <p:cNvSpPr txBox="1"/>
          <p:nvPr/>
        </p:nvSpPr>
        <p:spPr>
          <a:xfrm>
            <a:off x="2380893" y="2049014"/>
            <a:ext cx="8972907"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Whole Number (Integer)</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Decimal Number (Float)</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Currency (Currency), a fixed decimal number internally stored as an integer</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Date (</a:t>
            </a:r>
            <a:r>
              <a:rPr kumimoji="0" lang="en-US" sz="1800" b="0" i="0" u="none" strike="noStrike" kern="1200" cap="none" spc="0" normalizeH="0" baseline="0" noProof="0" dirty="0" err="1">
                <a:ln>
                  <a:noFill/>
                </a:ln>
                <a:solidFill>
                  <a:prstClr val="black"/>
                </a:solidFill>
                <a:effectLst/>
                <a:uLnTx/>
                <a:uFillTx/>
                <a:latin typeface="Source Sans Pro Light"/>
                <a:ea typeface="+mn-ea"/>
                <a:cs typeface="+mn-cs"/>
              </a:rPr>
              <a:t>DateTime</a:t>
            </a: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Boolean (TRUE/FALSE)</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Text (String)</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Binary large object (BLOB</a:t>
            </a:r>
          </a:p>
        </p:txBody>
      </p:sp>
    </p:spTree>
    <p:extLst>
      <p:ext uri="{BB962C8B-B14F-4D97-AF65-F5344CB8AC3E}">
        <p14:creationId xmlns:p14="http://schemas.microsoft.com/office/powerpoint/2010/main" val="1035179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DAX operators</a:t>
            </a:r>
          </a:p>
        </p:txBody>
      </p:sp>
      <p:pic>
        <p:nvPicPr>
          <p:cNvPr id="4" name="Picture 3">
            <a:extLst>
              <a:ext uri="{FF2B5EF4-FFF2-40B4-BE49-F238E27FC236}">
                <a16:creationId xmlns:a16="http://schemas.microsoft.com/office/drawing/2014/main" id="{68184847-7F2A-D96C-1B69-49FFD36DB830}"/>
              </a:ext>
            </a:extLst>
          </p:cNvPr>
          <p:cNvPicPr>
            <a:picLocks noChangeAspect="1"/>
          </p:cNvPicPr>
          <p:nvPr/>
        </p:nvPicPr>
        <p:blipFill>
          <a:blip r:embed="rId2"/>
          <a:stretch>
            <a:fillRect/>
          </a:stretch>
        </p:blipFill>
        <p:spPr>
          <a:xfrm>
            <a:off x="1570616" y="1397626"/>
            <a:ext cx="9050766" cy="4887413"/>
          </a:xfrm>
          <a:prstGeom prst="rect">
            <a:avLst/>
          </a:prstGeom>
          <a:noFill/>
        </p:spPr>
      </p:pic>
    </p:spTree>
    <p:extLst>
      <p:ext uri="{BB962C8B-B14F-4D97-AF65-F5344CB8AC3E}">
        <p14:creationId xmlns:p14="http://schemas.microsoft.com/office/powerpoint/2010/main" val="4275678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err="1"/>
              <a:t>dax.guide</a:t>
            </a:r>
            <a:endParaRPr lang="en-US" dirty="0"/>
          </a:p>
        </p:txBody>
      </p:sp>
      <p:pic>
        <p:nvPicPr>
          <p:cNvPr id="4" name="Picture 3">
            <a:extLst>
              <a:ext uri="{FF2B5EF4-FFF2-40B4-BE49-F238E27FC236}">
                <a16:creationId xmlns:a16="http://schemas.microsoft.com/office/drawing/2014/main" id="{BC537BC3-1B97-CD6E-8DC2-4CCE739C732E}"/>
              </a:ext>
            </a:extLst>
          </p:cNvPr>
          <p:cNvPicPr>
            <a:picLocks noChangeAspect="1"/>
          </p:cNvPicPr>
          <p:nvPr/>
        </p:nvPicPr>
        <p:blipFill>
          <a:blip r:embed="rId2"/>
          <a:stretch>
            <a:fillRect/>
          </a:stretch>
        </p:blipFill>
        <p:spPr>
          <a:xfrm>
            <a:off x="1813642" y="1461596"/>
            <a:ext cx="8857324" cy="4702523"/>
          </a:xfrm>
          <a:prstGeom prst="rect">
            <a:avLst/>
          </a:prstGeom>
        </p:spPr>
      </p:pic>
    </p:spTree>
    <p:extLst>
      <p:ext uri="{BB962C8B-B14F-4D97-AF65-F5344CB8AC3E}">
        <p14:creationId xmlns:p14="http://schemas.microsoft.com/office/powerpoint/2010/main" val="1046961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Common DAX functions</a:t>
            </a:r>
          </a:p>
        </p:txBody>
      </p:sp>
      <p:sp>
        <p:nvSpPr>
          <p:cNvPr id="11" name="TextBox 10">
            <a:extLst>
              <a:ext uri="{FF2B5EF4-FFF2-40B4-BE49-F238E27FC236}">
                <a16:creationId xmlns:a16="http://schemas.microsoft.com/office/drawing/2014/main" id="{89130FF3-78B9-627A-574C-0D08602CF892}"/>
              </a:ext>
            </a:extLst>
          </p:cNvPr>
          <p:cNvSpPr txBox="1"/>
          <p:nvPr/>
        </p:nvSpPr>
        <p:spPr>
          <a:xfrm>
            <a:off x="2079141" y="1883082"/>
            <a:ext cx="8972907" cy="42473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Aggregate functions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Logical functions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Information functions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Mathematical functions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Text functions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Conversion functions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Date and time functions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Relational functions</a:t>
            </a:r>
          </a:p>
        </p:txBody>
      </p:sp>
    </p:spTree>
    <p:extLst>
      <p:ext uri="{BB962C8B-B14F-4D97-AF65-F5344CB8AC3E}">
        <p14:creationId xmlns:p14="http://schemas.microsoft.com/office/powerpoint/2010/main" val="1063037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pPr algn="l"/>
            <a:r>
              <a:rPr lang="en-ZA" sz="4800" dirty="0"/>
              <a:t>Dashboard Design Principle &amp; Data Storytelling</a:t>
            </a:r>
          </a:p>
        </p:txBody>
      </p:sp>
    </p:spTree>
    <p:extLst>
      <p:ext uri="{BB962C8B-B14F-4D97-AF65-F5344CB8AC3E}">
        <p14:creationId xmlns:p14="http://schemas.microsoft.com/office/powerpoint/2010/main" val="3738629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Reference Resource</a:t>
            </a:r>
          </a:p>
        </p:txBody>
      </p:sp>
      <p:pic>
        <p:nvPicPr>
          <p:cNvPr id="4" name="Picture 3">
            <a:extLst>
              <a:ext uri="{FF2B5EF4-FFF2-40B4-BE49-F238E27FC236}">
                <a16:creationId xmlns:a16="http://schemas.microsoft.com/office/drawing/2014/main" id="{F642EBDB-EBC8-6864-E470-A23EB29ECE4F}"/>
              </a:ext>
            </a:extLst>
          </p:cNvPr>
          <p:cNvPicPr>
            <a:picLocks noChangeAspect="1"/>
          </p:cNvPicPr>
          <p:nvPr/>
        </p:nvPicPr>
        <p:blipFill>
          <a:blip r:embed="rId2"/>
          <a:stretch>
            <a:fillRect/>
          </a:stretch>
        </p:blipFill>
        <p:spPr>
          <a:xfrm>
            <a:off x="1518487" y="1511127"/>
            <a:ext cx="3995345" cy="4967639"/>
          </a:xfrm>
          <a:prstGeom prst="rect">
            <a:avLst/>
          </a:prstGeom>
        </p:spPr>
      </p:pic>
      <p:pic>
        <p:nvPicPr>
          <p:cNvPr id="6" name="Picture 5">
            <a:extLst>
              <a:ext uri="{FF2B5EF4-FFF2-40B4-BE49-F238E27FC236}">
                <a16:creationId xmlns:a16="http://schemas.microsoft.com/office/drawing/2014/main" id="{68BA35B4-5C8E-46F7-8B7D-89373B259FFE}"/>
              </a:ext>
            </a:extLst>
          </p:cNvPr>
          <p:cNvPicPr>
            <a:picLocks noChangeAspect="1"/>
          </p:cNvPicPr>
          <p:nvPr/>
        </p:nvPicPr>
        <p:blipFill>
          <a:blip r:embed="rId3"/>
          <a:stretch>
            <a:fillRect/>
          </a:stretch>
        </p:blipFill>
        <p:spPr>
          <a:xfrm>
            <a:off x="6813834" y="1483562"/>
            <a:ext cx="3477301" cy="5022768"/>
          </a:xfrm>
          <a:prstGeom prst="rect">
            <a:avLst/>
          </a:prstGeom>
        </p:spPr>
      </p:pic>
    </p:spTree>
    <p:extLst>
      <p:ext uri="{BB962C8B-B14F-4D97-AF65-F5344CB8AC3E}">
        <p14:creationId xmlns:p14="http://schemas.microsoft.com/office/powerpoint/2010/main" val="83067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29565"/>
            <a:ext cx="10515600" cy="1325563"/>
          </a:xfrm>
        </p:spPr>
        <p:txBody>
          <a:bodyPr/>
          <a:lstStyle/>
          <a:p>
            <a:r>
              <a:rPr lang="en-US" dirty="0"/>
              <a:t>How is data stored?</a:t>
            </a:r>
          </a:p>
        </p:txBody>
      </p:sp>
      <p:sp>
        <p:nvSpPr>
          <p:cNvPr id="21" name="Text Placeholder 4">
            <a:extLst>
              <a:ext uri="{FF2B5EF4-FFF2-40B4-BE49-F238E27FC236}">
                <a16:creationId xmlns:a16="http://schemas.microsoft.com/office/drawing/2014/main" id="{AB9F8854-74DD-BC1B-6C9F-A74E36662F58}"/>
              </a:ext>
            </a:extLst>
          </p:cNvPr>
          <p:cNvSpPr txBox="1">
            <a:spLocks/>
          </p:cNvSpPr>
          <p:nvPr/>
        </p:nvSpPr>
        <p:spPr>
          <a:xfrm>
            <a:off x="586390" y="1288503"/>
            <a:ext cx="4480289" cy="5059782"/>
          </a:xfrm>
          <a:prstGeom prst="rect">
            <a:avLst/>
          </a:prstGeom>
          <a:noFill/>
          <a:ln w="38100" cap="flat" cmpd="sng" algn="ctr">
            <a:solidFill>
              <a:srgbClr val="C03BC4"/>
            </a:solidFill>
            <a:prstDash val="solid"/>
            <a:miter lim="800000"/>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defTabSz="914367">
              <a:spcAft>
                <a:spcPts val="600"/>
              </a:spcAft>
              <a:buFont typeface="Arial" panose="020B0604020202020204" pitchFamily="34" charset="0"/>
              <a:buNone/>
            </a:pPr>
            <a:r>
              <a:rPr lang="en-US" sz="1800">
                <a:latin typeface="+mj-lt"/>
              </a:rPr>
              <a:t>Files</a:t>
            </a:r>
            <a:endParaRPr lang="en-US" sz="1800" dirty="0">
              <a:latin typeface="+mj-lt"/>
            </a:endParaRPr>
          </a:p>
        </p:txBody>
      </p:sp>
      <p:sp>
        <p:nvSpPr>
          <p:cNvPr id="22" name="TextBox 21">
            <a:extLst>
              <a:ext uri="{FF2B5EF4-FFF2-40B4-BE49-F238E27FC236}">
                <a16:creationId xmlns:a16="http://schemas.microsoft.com/office/drawing/2014/main" id="{BE60FA43-E193-BD83-57CB-8710C8A1A29B}"/>
              </a:ext>
            </a:extLst>
          </p:cNvPr>
          <p:cNvSpPr txBox="1">
            <a:spLocks/>
          </p:cNvSpPr>
          <p:nvPr/>
        </p:nvSpPr>
        <p:spPr>
          <a:xfrm>
            <a:off x="723900" y="1700311"/>
            <a:ext cx="4205270" cy="913712"/>
          </a:xfrm>
          <a:prstGeom prst="rect">
            <a:avLst/>
          </a:prstGeom>
          <a:noFill/>
        </p:spPr>
        <p:txBody>
          <a:bodyPr wrap="square" lIns="0" tIns="0" rIns="0" bIns="0" rtlCol="0">
            <a:spAutoFit/>
          </a:bodyPr>
          <a:lstStyle/>
          <a:p>
            <a:pPr>
              <a:lnSpc>
                <a:spcPct val="90000"/>
              </a:lnSpc>
              <a:spcAft>
                <a:spcPts val="600"/>
              </a:spcAft>
            </a:pPr>
            <a:r>
              <a:rPr lang="en-GB" sz="1600" dirty="0"/>
              <a:t>Delimited Text</a:t>
            </a:r>
          </a:p>
          <a:p>
            <a:pPr lvl="1">
              <a:lnSpc>
                <a:spcPct val="90000"/>
              </a:lnSpc>
              <a:spcAft>
                <a:spcPts val="600"/>
              </a:spcAft>
            </a:pPr>
            <a:r>
              <a:rPr lang="en-US" sz="1100" dirty="0">
                <a:latin typeface="Courier New" panose="02070309020205020404" pitchFamily="49" charset="0"/>
                <a:cs typeface="Courier New" panose="02070309020205020404" pitchFamily="49" charset="0"/>
              </a:rPr>
              <a:t>FirstName,LastName,Email</a:t>
            </a:r>
          </a:p>
          <a:p>
            <a:pPr lvl="1">
              <a:lnSpc>
                <a:spcPct val="90000"/>
              </a:lnSpc>
              <a:spcAft>
                <a:spcPts val="600"/>
              </a:spcAft>
            </a:pPr>
            <a:r>
              <a:rPr lang="en-US" sz="1100" dirty="0">
                <a:latin typeface="Courier New" panose="02070309020205020404" pitchFamily="49" charset="0"/>
                <a:cs typeface="Courier New" panose="02070309020205020404" pitchFamily="49" charset="0"/>
              </a:rPr>
              <a:t>Joe,Jones,joe@litware.com</a:t>
            </a:r>
          </a:p>
          <a:p>
            <a:pPr lvl="1">
              <a:lnSpc>
                <a:spcPct val="90000"/>
              </a:lnSpc>
              <a:spcAft>
                <a:spcPts val="600"/>
              </a:spcAft>
            </a:pPr>
            <a:r>
              <a:rPr lang="en-US" sz="1100" dirty="0">
                <a:latin typeface="Courier New" panose="02070309020205020404" pitchFamily="49" charset="0"/>
                <a:cs typeface="Courier New" panose="02070309020205020404" pitchFamily="49" charset="0"/>
              </a:rPr>
              <a:t>Samir,Nadoy,samir@northwind.com</a:t>
            </a:r>
          </a:p>
        </p:txBody>
      </p:sp>
      <p:sp>
        <p:nvSpPr>
          <p:cNvPr id="23" name="TextBox 22">
            <a:extLst>
              <a:ext uri="{FF2B5EF4-FFF2-40B4-BE49-F238E27FC236}">
                <a16:creationId xmlns:a16="http://schemas.microsoft.com/office/drawing/2014/main" id="{4BFA4B65-961C-7DDF-109E-F9E1029A790D}"/>
              </a:ext>
            </a:extLst>
          </p:cNvPr>
          <p:cNvSpPr txBox="1">
            <a:spLocks/>
          </p:cNvSpPr>
          <p:nvPr/>
        </p:nvSpPr>
        <p:spPr>
          <a:xfrm>
            <a:off x="723900" y="2828203"/>
            <a:ext cx="4205270" cy="1268039"/>
          </a:xfrm>
          <a:prstGeom prst="rect">
            <a:avLst/>
          </a:prstGeom>
          <a:noFill/>
        </p:spPr>
        <p:txBody>
          <a:bodyPr wrap="square" lIns="0" tIns="0" rIns="0" bIns="0" rtlCol="0">
            <a:spAutoFit/>
          </a:bodyPr>
          <a:lstStyle/>
          <a:p>
            <a:pPr>
              <a:lnSpc>
                <a:spcPct val="90000"/>
              </a:lnSpc>
              <a:spcAft>
                <a:spcPts val="600"/>
              </a:spcAft>
            </a:pPr>
            <a:r>
              <a:rPr lang="en-GB" sz="1600" dirty="0"/>
              <a:t>JavaScript Object Notation (JSON)</a:t>
            </a:r>
          </a:p>
          <a:p>
            <a:pPr lvl="1"/>
            <a:r>
              <a:rPr lang="en-US" sz="900" b="0" dirty="0">
                <a:effectLst/>
                <a:latin typeface="Consolas" panose="020B0609020204030204" pitchFamily="49" charset="0"/>
              </a:rPr>
              <a:t>{</a:t>
            </a:r>
          </a:p>
          <a:p>
            <a:pPr lvl="1"/>
            <a:r>
              <a:rPr lang="en-US" sz="900" b="0" dirty="0">
                <a:effectLst/>
                <a:latin typeface="Consolas" panose="020B0609020204030204" pitchFamily="49" charset="0"/>
              </a:rPr>
              <a:t>  "customers":</a:t>
            </a:r>
          </a:p>
          <a:p>
            <a:pPr lvl="1"/>
            <a:r>
              <a:rPr lang="en-US" sz="900" dirty="0">
                <a:latin typeface="Consolas" panose="020B0609020204030204" pitchFamily="49" charset="0"/>
              </a:rPr>
              <a:t>  [</a:t>
            </a:r>
            <a:endParaRPr lang="en-US" sz="900" b="0" dirty="0">
              <a:effectLst/>
              <a:latin typeface="Consolas" panose="020B0609020204030204" pitchFamily="49" charset="0"/>
            </a:endParaRPr>
          </a:p>
          <a:p>
            <a:pPr lvl="1"/>
            <a:r>
              <a:rPr lang="en-US" sz="900" b="0" dirty="0">
                <a:effectLst/>
                <a:latin typeface="Consolas" panose="020B0609020204030204" pitchFamily="49" charset="0"/>
              </a:rPr>
              <a:t>    { "firstName": "Joe", "lastName": "Jones"</a:t>
            </a:r>
            <a:r>
              <a:rPr lang="en-US" sz="900" b="0" kern="1200" dirty="0">
                <a:effectLst/>
                <a:latin typeface="Consolas" panose="020B0609020204030204" pitchFamily="49" charset="0"/>
                <a:ea typeface="+mn-ea"/>
                <a:cs typeface="+mn-cs"/>
              </a:rPr>
              <a:t>},</a:t>
            </a:r>
          </a:p>
          <a:p>
            <a:pPr lvl="1"/>
            <a:r>
              <a:rPr lang="en-US" sz="900" dirty="0">
                <a:latin typeface="Consolas" panose="020B0609020204030204" pitchFamily="49" charset="0"/>
              </a:rPr>
              <a:t>    </a:t>
            </a:r>
            <a:r>
              <a:rPr lang="en-US" sz="900" b="0" dirty="0">
                <a:effectLst/>
                <a:latin typeface="Consolas" panose="020B0609020204030204" pitchFamily="49" charset="0"/>
              </a:rPr>
              <a:t>{ "firstName": "Samir", "lastName": "Nadoy"</a:t>
            </a:r>
            <a:r>
              <a:rPr lang="en-US" sz="900" b="0" kern="1200" dirty="0">
                <a:effectLst/>
                <a:latin typeface="Consolas" panose="020B0609020204030204" pitchFamily="49" charset="0"/>
                <a:ea typeface="+mn-ea"/>
                <a:cs typeface="+mn-cs"/>
              </a:rPr>
              <a:t>}</a:t>
            </a:r>
          </a:p>
          <a:p>
            <a:pPr lvl="1"/>
            <a:r>
              <a:rPr lang="en-US" sz="900" b="0" kern="1200" dirty="0">
                <a:effectLst/>
                <a:latin typeface="Consolas" panose="020B0609020204030204" pitchFamily="49" charset="0"/>
                <a:ea typeface="+mn-ea"/>
                <a:cs typeface="+mn-cs"/>
              </a:rPr>
              <a:t>  ]</a:t>
            </a:r>
          </a:p>
          <a:p>
            <a:pPr lvl="1"/>
            <a:r>
              <a:rPr lang="en-US" sz="900" dirty="0">
                <a:latin typeface="Consolas" panose="020B0609020204030204" pitchFamily="49" charset="0"/>
              </a:rPr>
              <a:t>}</a:t>
            </a:r>
            <a:endParaRPr lang="en-US" sz="900" b="0" kern="1200" dirty="0">
              <a:effectLst/>
              <a:latin typeface="Consolas" panose="020B0609020204030204" pitchFamily="49" charset="0"/>
            </a:endParaRPr>
          </a:p>
        </p:txBody>
      </p:sp>
      <p:sp>
        <p:nvSpPr>
          <p:cNvPr id="24" name="TextBox 23">
            <a:extLst>
              <a:ext uri="{FF2B5EF4-FFF2-40B4-BE49-F238E27FC236}">
                <a16:creationId xmlns:a16="http://schemas.microsoft.com/office/drawing/2014/main" id="{63A79140-67CE-EB91-D6E4-97D290485946}"/>
              </a:ext>
            </a:extLst>
          </p:cNvPr>
          <p:cNvSpPr txBox="1">
            <a:spLocks/>
          </p:cNvSpPr>
          <p:nvPr/>
        </p:nvSpPr>
        <p:spPr>
          <a:xfrm>
            <a:off x="723900" y="4310422"/>
            <a:ext cx="4205270" cy="455125"/>
          </a:xfrm>
          <a:prstGeom prst="rect">
            <a:avLst/>
          </a:prstGeom>
          <a:noFill/>
        </p:spPr>
        <p:txBody>
          <a:bodyPr wrap="square" lIns="0" tIns="0" rIns="0" bIns="0" rtlCol="0">
            <a:spAutoFit/>
          </a:bodyPr>
          <a:lstStyle/>
          <a:p>
            <a:pPr>
              <a:lnSpc>
                <a:spcPct val="90000"/>
              </a:lnSpc>
              <a:spcAft>
                <a:spcPts val="600"/>
              </a:spcAft>
            </a:pPr>
            <a:r>
              <a:rPr lang="en-GB" sz="1600" dirty="0"/>
              <a:t>Extensible Markup Language (XML)</a:t>
            </a:r>
          </a:p>
          <a:p>
            <a:pPr lvl="1">
              <a:lnSpc>
                <a:spcPct val="90000"/>
              </a:lnSpc>
              <a:spcAft>
                <a:spcPts val="600"/>
              </a:spcAft>
            </a:pPr>
            <a:r>
              <a:rPr lang="en-US" sz="1100" dirty="0">
                <a:latin typeface="Courier New" panose="02070309020205020404" pitchFamily="49" charset="0"/>
                <a:cs typeface="Courier New" panose="02070309020205020404" pitchFamily="49" charset="0"/>
              </a:rPr>
              <a:t>&lt;Customer firstName="Joe" lastName="Jones"/&gt;</a:t>
            </a:r>
          </a:p>
        </p:txBody>
      </p:sp>
      <p:sp>
        <p:nvSpPr>
          <p:cNvPr id="25" name="TextBox 24">
            <a:extLst>
              <a:ext uri="{FF2B5EF4-FFF2-40B4-BE49-F238E27FC236}">
                <a16:creationId xmlns:a16="http://schemas.microsoft.com/office/drawing/2014/main" id="{3DCF9106-55D0-6AE7-4387-A105C4624728}"/>
              </a:ext>
            </a:extLst>
          </p:cNvPr>
          <p:cNvSpPr txBox="1">
            <a:spLocks/>
          </p:cNvSpPr>
          <p:nvPr/>
        </p:nvSpPr>
        <p:spPr>
          <a:xfrm>
            <a:off x="723900" y="4979727"/>
            <a:ext cx="4205270" cy="455125"/>
          </a:xfrm>
          <a:prstGeom prst="rect">
            <a:avLst/>
          </a:prstGeom>
          <a:noFill/>
        </p:spPr>
        <p:txBody>
          <a:bodyPr wrap="square" lIns="0" tIns="0" rIns="0" bIns="0" rtlCol="0">
            <a:spAutoFit/>
          </a:bodyPr>
          <a:lstStyle/>
          <a:p>
            <a:pPr>
              <a:lnSpc>
                <a:spcPct val="90000"/>
              </a:lnSpc>
              <a:spcAft>
                <a:spcPts val="600"/>
              </a:spcAft>
            </a:pPr>
            <a:r>
              <a:rPr lang="en-GB" sz="1600" dirty="0"/>
              <a:t>Binary Large Object (BLOB)</a:t>
            </a:r>
          </a:p>
          <a:p>
            <a:pPr lvl="1">
              <a:lnSpc>
                <a:spcPct val="90000"/>
              </a:lnSpc>
              <a:spcAft>
                <a:spcPts val="600"/>
              </a:spcAft>
            </a:pPr>
            <a:r>
              <a:rPr lang="en-US" sz="1100" dirty="0">
                <a:latin typeface="Courier New" panose="02070309020205020404" pitchFamily="49" charset="0"/>
                <a:cs typeface="Courier New" panose="02070309020205020404" pitchFamily="49" charset="0"/>
              </a:rPr>
              <a:t>10110101101010110010...</a:t>
            </a:r>
          </a:p>
        </p:txBody>
      </p:sp>
      <p:sp>
        <p:nvSpPr>
          <p:cNvPr id="26" name="TextBox 25">
            <a:extLst>
              <a:ext uri="{FF2B5EF4-FFF2-40B4-BE49-F238E27FC236}">
                <a16:creationId xmlns:a16="http://schemas.microsoft.com/office/drawing/2014/main" id="{5E2E9A64-18DB-93DE-CAF6-96F7A49F6169}"/>
              </a:ext>
            </a:extLst>
          </p:cNvPr>
          <p:cNvSpPr txBox="1">
            <a:spLocks/>
          </p:cNvSpPr>
          <p:nvPr/>
        </p:nvSpPr>
        <p:spPr>
          <a:xfrm>
            <a:off x="723900" y="5649033"/>
            <a:ext cx="4205270" cy="464743"/>
          </a:xfrm>
          <a:prstGeom prst="rect">
            <a:avLst/>
          </a:prstGeom>
          <a:noFill/>
        </p:spPr>
        <p:txBody>
          <a:bodyPr wrap="square" lIns="0" tIns="0" rIns="0" bIns="0" rtlCol="0">
            <a:spAutoFit/>
          </a:bodyPr>
          <a:lstStyle/>
          <a:p>
            <a:pPr>
              <a:lnSpc>
                <a:spcPct val="90000"/>
              </a:lnSpc>
              <a:spcAft>
                <a:spcPts val="600"/>
              </a:spcAft>
            </a:pPr>
            <a:r>
              <a:rPr lang="en-GB" sz="1600" dirty="0"/>
              <a:t>Optimized formats:</a:t>
            </a:r>
          </a:p>
          <a:p>
            <a:pPr marL="285750" indent="-138113">
              <a:lnSpc>
                <a:spcPct val="90000"/>
              </a:lnSpc>
              <a:spcAft>
                <a:spcPts val="600"/>
              </a:spcAft>
              <a:buFont typeface="Arial" panose="020B0604020202020204" pitchFamily="34" charset="0"/>
              <a:buChar char="•"/>
            </a:pPr>
            <a:r>
              <a:rPr lang="en-GB" sz="1200" dirty="0"/>
              <a:t>Avro, ORC, Parquet</a:t>
            </a:r>
            <a:endParaRPr lang="en-GB" sz="1600" dirty="0"/>
          </a:p>
        </p:txBody>
      </p:sp>
      <p:sp>
        <p:nvSpPr>
          <p:cNvPr id="27" name="Rectangle: Rounded Corners 26">
            <a:extLst>
              <a:ext uri="{FF2B5EF4-FFF2-40B4-BE49-F238E27FC236}">
                <a16:creationId xmlns:a16="http://schemas.microsoft.com/office/drawing/2014/main" id="{CA6664D9-DB7B-FF5C-A88B-97621DB9103A}"/>
              </a:ext>
              <a:ext uri="{C183D7F6-B498-43B3-948B-1728B52AA6E4}">
                <adec:decorative xmlns:adec="http://schemas.microsoft.com/office/drawing/2017/decorative" val="1"/>
              </a:ext>
            </a:extLst>
          </p:cNvPr>
          <p:cNvSpPr/>
          <p:nvPr/>
        </p:nvSpPr>
        <p:spPr bwMode="auto">
          <a:xfrm>
            <a:off x="6910022" y="1823325"/>
            <a:ext cx="4480289" cy="2235521"/>
          </a:xfrm>
          <a:prstGeom prst="roundRect">
            <a:avLst>
              <a:gd name="adj" fmla="val 3414"/>
            </a:avLst>
          </a:prstGeom>
          <a:solidFill>
            <a:schemeClr val="bg1"/>
          </a:solidFill>
          <a:ln w="63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Table 3">
            <a:extLst>
              <a:ext uri="{FF2B5EF4-FFF2-40B4-BE49-F238E27FC236}">
                <a16:creationId xmlns:a16="http://schemas.microsoft.com/office/drawing/2014/main" id="{4E4F74B2-E14B-4ECF-F6EB-BBF4A2BC5480}"/>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957040025"/>
              </p:ext>
            </p:extLst>
          </p:nvPr>
        </p:nvGraphicFramePr>
        <p:xfrm>
          <a:off x="7229580" y="1973007"/>
          <a:ext cx="1789955" cy="691896"/>
        </p:xfrm>
        <a:graphic>
          <a:graphicData uri="http://schemas.openxmlformats.org/drawingml/2006/table">
            <a:tbl>
              <a:tblPr firstRow="1" bandRow="1">
                <a:tableStyleId>{5C22544A-7EE6-4342-B048-85BDC9FD1C3A}</a:tableStyleId>
              </a:tblPr>
              <a:tblGrid>
                <a:gridCol w="215659">
                  <a:extLst>
                    <a:ext uri="{9D8B030D-6E8A-4147-A177-3AD203B41FA5}">
                      <a16:colId xmlns:a16="http://schemas.microsoft.com/office/drawing/2014/main" val="1727388637"/>
                    </a:ext>
                  </a:extLst>
                </a:gridCol>
                <a:gridCol w="1017777">
                  <a:extLst>
                    <a:ext uri="{9D8B030D-6E8A-4147-A177-3AD203B41FA5}">
                      <a16:colId xmlns:a16="http://schemas.microsoft.com/office/drawing/2014/main" val="299907239"/>
                    </a:ext>
                  </a:extLst>
                </a:gridCol>
                <a:gridCol w="556519">
                  <a:extLst>
                    <a:ext uri="{9D8B030D-6E8A-4147-A177-3AD203B41FA5}">
                      <a16:colId xmlns:a16="http://schemas.microsoft.com/office/drawing/2014/main" val="2578400319"/>
                    </a:ext>
                  </a:extLst>
                </a:gridCol>
              </a:tblGrid>
              <a:tr h="207264">
                <a:tc gridSpan="3">
                  <a:txBody>
                    <a:bodyPr/>
                    <a:lstStyle/>
                    <a:p>
                      <a:r>
                        <a:rPr lang="en-US" sz="1000" dirty="0">
                          <a:solidFill>
                            <a:schemeClr val="bg1"/>
                          </a:solidFill>
                        </a:rPr>
                        <a:t>Customer</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61544">
                <a:tc>
                  <a:txBody>
                    <a:bodyPr/>
                    <a:lstStyle/>
                    <a:p>
                      <a:r>
                        <a:rPr lang="en-US" sz="700" b="1" dirty="0"/>
                        <a:t>ID</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Email</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Address</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61544">
                <a:tc>
                  <a:txBody>
                    <a:bodyPr/>
                    <a:lstStyle/>
                    <a:p>
                      <a:r>
                        <a:rPr lang="en-US" sz="700" dirty="0"/>
                        <a:t>1</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joe@litware.com</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 Main St.</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61544">
                <a:tc>
                  <a:txBody>
                    <a:bodyPr/>
                    <a:lstStyle/>
                    <a:p>
                      <a:r>
                        <a:rPr lang="en-US" sz="700" dirty="0"/>
                        <a:t>2</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samir@northwind.com</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123 Elm Pl.</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20542152"/>
                  </a:ext>
                </a:extLst>
              </a:tr>
            </a:tbl>
          </a:graphicData>
        </a:graphic>
      </p:graphicFrame>
      <p:cxnSp>
        <p:nvCxnSpPr>
          <p:cNvPr id="29" name="Connector: Elbow 28">
            <a:extLst>
              <a:ext uri="{FF2B5EF4-FFF2-40B4-BE49-F238E27FC236}">
                <a16:creationId xmlns:a16="http://schemas.microsoft.com/office/drawing/2014/main" id="{3CE63289-1367-8B0B-0C88-66D2EFC2CA2C}"/>
              </a:ext>
              <a:ext uri="{C183D7F6-B498-43B3-948B-1728B52AA6E4}">
                <adec:decorative xmlns:adec="http://schemas.microsoft.com/office/drawing/2017/decorative" val="1"/>
              </a:ext>
            </a:extLst>
          </p:cNvPr>
          <p:cNvCxnSpPr>
            <a:cxnSpLocks/>
            <a:stCxn id="31" idx="1"/>
            <a:endCxn id="32" idx="1"/>
          </p:cNvCxnSpPr>
          <p:nvPr/>
        </p:nvCxnSpPr>
        <p:spPr>
          <a:xfrm rot="10800000" flipH="1" flipV="1">
            <a:off x="7229580" y="3391184"/>
            <a:ext cx="2097034" cy="134112"/>
          </a:xfrm>
          <a:prstGeom prst="bentConnector5">
            <a:avLst>
              <a:gd name="adj1" fmla="val -10901"/>
              <a:gd name="adj2" fmla="val 395455"/>
              <a:gd name="adj3" fmla="val 926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DCAC2E49-5D8A-D9CA-467F-2B033C7B9018}"/>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416372095"/>
              </p:ext>
            </p:extLst>
          </p:nvPr>
        </p:nvGraphicFramePr>
        <p:xfrm>
          <a:off x="9342782" y="1899259"/>
          <a:ext cx="1887486" cy="853440"/>
        </p:xfrm>
        <a:graphic>
          <a:graphicData uri="http://schemas.openxmlformats.org/drawingml/2006/table">
            <a:tbl>
              <a:tblPr firstRow="1" bandRow="1">
                <a:tableStyleId>{5C22544A-7EE6-4342-B048-85BDC9FD1C3A}</a:tableStyleId>
              </a:tblPr>
              <a:tblGrid>
                <a:gridCol w="425195">
                  <a:extLst>
                    <a:ext uri="{9D8B030D-6E8A-4147-A177-3AD203B41FA5}">
                      <a16:colId xmlns:a16="http://schemas.microsoft.com/office/drawing/2014/main" val="1727388637"/>
                    </a:ext>
                  </a:extLst>
                </a:gridCol>
                <a:gridCol w="935113">
                  <a:extLst>
                    <a:ext uri="{9D8B030D-6E8A-4147-A177-3AD203B41FA5}">
                      <a16:colId xmlns:a16="http://schemas.microsoft.com/office/drawing/2014/main" val="299907239"/>
                    </a:ext>
                  </a:extLst>
                </a:gridCol>
                <a:gridCol w="527178">
                  <a:extLst>
                    <a:ext uri="{9D8B030D-6E8A-4147-A177-3AD203B41FA5}">
                      <a16:colId xmlns:a16="http://schemas.microsoft.com/office/drawing/2014/main" val="2578400319"/>
                    </a:ext>
                  </a:extLst>
                </a:gridCol>
              </a:tblGrid>
              <a:tr h="168032">
                <a:tc gridSpan="3">
                  <a:txBody>
                    <a:bodyPr/>
                    <a:lstStyle/>
                    <a:p>
                      <a:r>
                        <a:rPr lang="en-US" sz="1000" dirty="0">
                          <a:solidFill>
                            <a:schemeClr val="bg1"/>
                          </a:solidFill>
                        </a:rPr>
                        <a:t>Product</a:t>
                      </a:r>
                      <a:endParaRPr lang="en-US" sz="700" dirty="0">
                        <a:solidFill>
                          <a:schemeClr val="bg1"/>
                        </a:solidFill>
                      </a:endParaRP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30966">
                <a:tc>
                  <a:txBody>
                    <a:bodyPr/>
                    <a:lstStyle/>
                    <a:p>
                      <a:r>
                        <a:rPr lang="en-US" sz="700" b="1" dirty="0"/>
                        <a:t>ID</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Name</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Price</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30966">
                <a:tc>
                  <a:txBody>
                    <a:bodyPr/>
                    <a:lstStyle/>
                    <a:p>
                      <a:r>
                        <a:rPr lang="en-US" sz="700" dirty="0"/>
                        <a:t>123</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Hammer</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2.99</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30966">
                <a:tc>
                  <a:txBody>
                    <a:bodyPr/>
                    <a:lstStyle/>
                    <a:p>
                      <a:r>
                        <a:rPr lang="en-US" sz="700" dirty="0"/>
                        <a:t>162</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Screwdriver</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3.49</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30966">
                <a:tc>
                  <a:txBody>
                    <a:bodyPr/>
                    <a:lstStyle/>
                    <a:p>
                      <a:r>
                        <a:rPr lang="en-US" sz="700" dirty="0"/>
                        <a:t>201</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Wrench</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4.25</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graphicFrame>
        <p:nvGraphicFramePr>
          <p:cNvPr id="31" name="Table 30">
            <a:extLst>
              <a:ext uri="{FF2B5EF4-FFF2-40B4-BE49-F238E27FC236}">
                <a16:creationId xmlns:a16="http://schemas.microsoft.com/office/drawing/2014/main" id="{B8A039CB-24E5-5803-822E-EB579265FBE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686656729"/>
              </p:ext>
            </p:extLst>
          </p:nvPr>
        </p:nvGraphicFramePr>
        <p:xfrm>
          <a:off x="7229580" y="3045236"/>
          <a:ext cx="1789956" cy="691896"/>
        </p:xfrm>
        <a:graphic>
          <a:graphicData uri="http://schemas.openxmlformats.org/drawingml/2006/table">
            <a:tbl>
              <a:tblPr firstRow="1" bandRow="1">
                <a:tableStyleId>{5C22544A-7EE6-4342-B048-85BDC9FD1C3A}</a:tableStyleId>
              </a:tblPr>
              <a:tblGrid>
                <a:gridCol w="554375">
                  <a:extLst>
                    <a:ext uri="{9D8B030D-6E8A-4147-A177-3AD203B41FA5}">
                      <a16:colId xmlns:a16="http://schemas.microsoft.com/office/drawing/2014/main" val="1727388637"/>
                    </a:ext>
                  </a:extLst>
                </a:gridCol>
                <a:gridCol w="637091">
                  <a:extLst>
                    <a:ext uri="{9D8B030D-6E8A-4147-A177-3AD203B41FA5}">
                      <a16:colId xmlns:a16="http://schemas.microsoft.com/office/drawing/2014/main" val="2933502934"/>
                    </a:ext>
                  </a:extLst>
                </a:gridCol>
                <a:gridCol w="598490">
                  <a:extLst>
                    <a:ext uri="{9D8B030D-6E8A-4147-A177-3AD203B41FA5}">
                      <a16:colId xmlns:a16="http://schemas.microsoft.com/office/drawing/2014/main" val="3275465788"/>
                    </a:ext>
                  </a:extLst>
                </a:gridCol>
              </a:tblGrid>
              <a:tr h="175584">
                <a:tc gridSpan="3">
                  <a:txBody>
                    <a:bodyPr/>
                    <a:lstStyle/>
                    <a:p>
                      <a:r>
                        <a:rPr lang="en-US" sz="1000" dirty="0">
                          <a:solidFill>
                            <a:schemeClr val="bg1"/>
                          </a:solidFill>
                        </a:rPr>
                        <a:t>Order</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38591">
                <a:tc>
                  <a:txBody>
                    <a:bodyPr/>
                    <a:lstStyle/>
                    <a:p>
                      <a:r>
                        <a:rPr lang="en-US" sz="700" b="1" dirty="0"/>
                        <a:t>OrderNo</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OrderDate</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Customer</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38591">
                <a:tc>
                  <a:txBody>
                    <a:bodyPr/>
                    <a:lstStyle/>
                    <a:p>
                      <a:r>
                        <a:rPr lang="en-US" sz="700" dirty="0"/>
                        <a:t>1000</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1/1/2022</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38591">
                <a:tc>
                  <a:txBody>
                    <a:bodyPr/>
                    <a:lstStyle/>
                    <a:p>
                      <a:r>
                        <a:rPr lang="en-US" sz="700" dirty="0"/>
                        <a:t>1001</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1/1/2022</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2</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graphicFrame>
        <p:nvGraphicFramePr>
          <p:cNvPr id="32" name="Table 31">
            <a:extLst>
              <a:ext uri="{FF2B5EF4-FFF2-40B4-BE49-F238E27FC236}">
                <a16:creationId xmlns:a16="http://schemas.microsoft.com/office/drawing/2014/main" id="{C7E64393-FBE8-4B48-1EA3-6B3CA4C62908}"/>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994954914"/>
              </p:ext>
            </p:extLst>
          </p:nvPr>
        </p:nvGraphicFramePr>
        <p:xfrm>
          <a:off x="9326614" y="3045236"/>
          <a:ext cx="1887488" cy="960120"/>
        </p:xfrm>
        <a:graphic>
          <a:graphicData uri="http://schemas.openxmlformats.org/drawingml/2006/table">
            <a:tbl>
              <a:tblPr firstRow="1" bandRow="1">
                <a:tableStyleId>{5C22544A-7EE6-4342-B048-85BDC9FD1C3A}</a:tableStyleId>
              </a:tblPr>
              <a:tblGrid>
                <a:gridCol w="501150">
                  <a:extLst>
                    <a:ext uri="{9D8B030D-6E8A-4147-A177-3AD203B41FA5}">
                      <a16:colId xmlns:a16="http://schemas.microsoft.com/office/drawing/2014/main" val="1727388637"/>
                    </a:ext>
                  </a:extLst>
                </a:gridCol>
                <a:gridCol w="418699">
                  <a:extLst>
                    <a:ext uri="{9D8B030D-6E8A-4147-A177-3AD203B41FA5}">
                      <a16:colId xmlns:a16="http://schemas.microsoft.com/office/drawing/2014/main" val="2933502934"/>
                    </a:ext>
                  </a:extLst>
                </a:gridCol>
                <a:gridCol w="501150">
                  <a:extLst>
                    <a:ext uri="{9D8B030D-6E8A-4147-A177-3AD203B41FA5}">
                      <a16:colId xmlns:a16="http://schemas.microsoft.com/office/drawing/2014/main" val="3275465788"/>
                    </a:ext>
                  </a:extLst>
                </a:gridCol>
                <a:gridCol w="466489">
                  <a:extLst>
                    <a:ext uri="{9D8B030D-6E8A-4147-A177-3AD203B41FA5}">
                      <a16:colId xmlns:a16="http://schemas.microsoft.com/office/drawing/2014/main" val="3098346811"/>
                    </a:ext>
                  </a:extLst>
                </a:gridCol>
              </a:tblGrid>
              <a:tr h="207264">
                <a:tc gridSpan="4">
                  <a:txBody>
                    <a:bodyPr/>
                    <a:lstStyle/>
                    <a:p>
                      <a:r>
                        <a:rPr lang="en-US" sz="1000" dirty="0">
                          <a:solidFill>
                            <a:schemeClr val="bg1"/>
                          </a:solidFill>
                        </a:rPr>
                        <a:t>LineItem</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10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68224">
                <a:tc>
                  <a:txBody>
                    <a:bodyPr/>
                    <a:lstStyle/>
                    <a:p>
                      <a:r>
                        <a:rPr lang="en-US" sz="700" b="1" dirty="0"/>
                        <a:t>OrderNo</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ItemNo</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ProductID</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700" b="1" dirty="0"/>
                        <a:t>Quantity</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61544">
                <a:tc>
                  <a:txBody>
                    <a:bodyPr/>
                    <a:lstStyle/>
                    <a:p>
                      <a:r>
                        <a:rPr lang="en-US" sz="700" dirty="0"/>
                        <a:t>1000</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123</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61544">
                <a:tc>
                  <a:txBody>
                    <a:bodyPr/>
                    <a:lstStyle/>
                    <a:p>
                      <a:r>
                        <a:rPr lang="en-US" sz="700" dirty="0"/>
                        <a:t>1000</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2</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201</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2</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61544">
                <a:tc>
                  <a:txBody>
                    <a:bodyPr/>
                    <a:lstStyle/>
                    <a:p>
                      <a:r>
                        <a:rPr lang="en-US" sz="700" dirty="0"/>
                        <a:t>1001</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123</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700" dirty="0"/>
                        <a:t>2</a:t>
                      </a:r>
                    </a:p>
                  </a:txBody>
                  <a:tcPr marL="45720" marR="4572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22198971"/>
                  </a:ext>
                </a:extLst>
              </a:tr>
            </a:tbl>
          </a:graphicData>
        </a:graphic>
      </p:graphicFrame>
      <p:cxnSp>
        <p:nvCxnSpPr>
          <p:cNvPr id="33" name="Connector: Elbow 32">
            <a:extLst>
              <a:ext uri="{FF2B5EF4-FFF2-40B4-BE49-F238E27FC236}">
                <a16:creationId xmlns:a16="http://schemas.microsoft.com/office/drawing/2014/main" id="{E051792C-D03B-ACDE-86BE-381BEE24CEE5}"/>
              </a:ext>
              <a:ext uri="{C183D7F6-B498-43B3-948B-1728B52AA6E4}">
                <adec:decorative xmlns:adec="http://schemas.microsoft.com/office/drawing/2017/decorative" val="1"/>
              </a:ext>
            </a:extLst>
          </p:cNvPr>
          <p:cNvCxnSpPr>
            <a:cxnSpLocks/>
            <a:stCxn id="30" idx="1"/>
            <a:endCxn id="32" idx="3"/>
          </p:cNvCxnSpPr>
          <p:nvPr/>
        </p:nvCxnSpPr>
        <p:spPr>
          <a:xfrm rot="10800000" flipH="1" flipV="1">
            <a:off x="9342782" y="2325978"/>
            <a:ext cx="1871320" cy="1199317"/>
          </a:xfrm>
          <a:prstGeom prst="bentConnector5">
            <a:avLst>
              <a:gd name="adj1" fmla="val -4751"/>
              <a:gd name="adj2" fmla="val 47776"/>
              <a:gd name="adj3" fmla="val 103393"/>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F4CDB3A8-8C8C-2CAA-444A-BD4F3C038D34}"/>
              </a:ext>
              <a:ext uri="{C183D7F6-B498-43B3-948B-1728B52AA6E4}">
                <adec:decorative xmlns:adec="http://schemas.microsoft.com/office/drawing/2017/decorative" val="1"/>
              </a:ext>
            </a:extLst>
          </p:cNvPr>
          <p:cNvCxnSpPr>
            <a:cxnSpLocks/>
            <a:stCxn id="28" idx="1"/>
            <a:endCxn id="31" idx="3"/>
          </p:cNvCxnSpPr>
          <p:nvPr/>
        </p:nvCxnSpPr>
        <p:spPr>
          <a:xfrm rot="10800000" flipH="1" flipV="1">
            <a:off x="7229580" y="2318954"/>
            <a:ext cx="1789956" cy="1072229"/>
          </a:xfrm>
          <a:prstGeom prst="bentConnector5">
            <a:avLst>
              <a:gd name="adj1" fmla="val -12771"/>
              <a:gd name="adj2" fmla="val 50000"/>
              <a:gd name="adj3" fmla="val 108514"/>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2496CA9-3C0A-5922-B313-5E13F49B97F2}"/>
              </a:ext>
            </a:extLst>
          </p:cNvPr>
          <p:cNvSpPr txBox="1">
            <a:spLocks/>
          </p:cNvSpPr>
          <p:nvPr/>
        </p:nvSpPr>
        <p:spPr>
          <a:xfrm>
            <a:off x="5451475" y="2031484"/>
            <a:ext cx="1181235" cy="221599"/>
          </a:xfrm>
          <a:prstGeom prst="rect">
            <a:avLst/>
          </a:prstGeom>
          <a:noFill/>
        </p:spPr>
        <p:txBody>
          <a:bodyPr wrap="square" lIns="0" tIns="0" rIns="0" bIns="0" rtlCol="0" anchor="ctr">
            <a:spAutoFit/>
          </a:bodyPr>
          <a:lstStyle/>
          <a:p>
            <a:pPr>
              <a:lnSpc>
                <a:spcPct val="90000"/>
              </a:lnSpc>
              <a:spcAft>
                <a:spcPts val="600"/>
              </a:spcAft>
            </a:pPr>
            <a:r>
              <a:rPr lang="en-US" sz="1600" dirty="0"/>
              <a:t>Relational</a:t>
            </a:r>
          </a:p>
        </p:txBody>
      </p:sp>
      <p:grpSp>
        <p:nvGrpSpPr>
          <p:cNvPr id="36" name="Group 35">
            <a:extLst>
              <a:ext uri="{FF2B5EF4-FFF2-40B4-BE49-F238E27FC236}">
                <a16:creationId xmlns:a16="http://schemas.microsoft.com/office/drawing/2014/main" id="{AC2C0E0E-06DA-3BB9-F63A-D2D490EDB017}"/>
              </a:ext>
              <a:ext uri="{C183D7F6-B498-43B3-948B-1728B52AA6E4}">
                <adec:decorative xmlns:adec="http://schemas.microsoft.com/office/drawing/2017/decorative" val="1"/>
              </a:ext>
            </a:extLst>
          </p:cNvPr>
          <p:cNvGrpSpPr/>
          <p:nvPr/>
        </p:nvGrpSpPr>
        <p:grpSpPr>
          <a:xfrm>
            <a:off x="5918267" y="2647974"/>
            <a:ext cx="533400" cy="723900"/>
            <a:chOff x="6511765" y="2662975"/>
            <a:chExt cx="533400" cy="723900"/>
          </a:xfrm>
          <a:solidFill>
            <a:schemeClr val="tx2">
              <a:lumMod val="50000"/>
              <a:lumOff val="50000"/>
            </a:schemeClr>
          </a:solidFill>
        </p:grpSpPr>
        <p:sp>
          <p:nvSpPr>
            <p:cNvPr id="37" name="Freeform: Shape 36">
              <a:extLst>
                <a:ext uri="{FF2B5EF4-FFF2-40B4-BE49-F238E27FC236}">
                  <a16:creationId xmlns:a16="http://schemas.microsoft.com/office/drawing/2014/main" id="{7B98B7CD-D480-8E55-C9D2-39AB9D0FF559}"/>
                </a:ext>
              </a:extLst>
            </p:cNvPr>
            <p:cNvSpPr/>
            <p:nvPr/>
          </p:nvSpPr>
          <p:spPr>
            <a:xfrm>
              <a:off x="6511765" y="2662975"/>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FBB5ABD3-FC36-7373-D71C-B56653026D32}"/>
                </a:ext>
              </a:extLst>
            </p:cNvPr>
            <p:cNvSpPr/>
            <p:nvPr/>
          </p:nvSpPr>
          <p:spPr>
            <a:xfrm>
              <a:off x="6511765" y="277727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7CB61D63-F333-BB3A-E3EB-33BD45F70287}"/>
                </a:ext>
              </a:extLst>
            </p:cNvPr>
            <p:cNvSpPr/>
            <p:nvPr/>
          </p:nvSpPr>
          <p:spPr>
            <a:xfrm>
              <a:off x="6511765" y="296777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FC82C6F-A6D5-CD7E-6695-580583A48347}"/>
                </a:ext>
              </a:extLst>
            </p:cNvPr>
            <p:cNvSpPr/>
            <p:nvPr/>
          </p:nvSpPr>
          <p:spPr>
            <a:xfrm>
              <a:off x="6511765" y="3158275"/>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grpFill/>
            <a:ln w="9525" cap="flat">
              <a:noFill/>
              <a:prstDash val="solid"/>
              <a:miter/>
            </a:ln>
          </p:spPr>
          <p:txBody>
            <a:bodyPr rtlCol="0" anchor="ctr"/>
            <a:lstStyle/>
            <a:p>
              <a:endParaRPr lang="en-US" dirty="0"/>
            </a:p>
          </p:txBody>
        </p:sp>
      </p:grpSp>
      <p:cxnSp>
        <p:nvCxnSpPr>
          <p:cNvPr id="41" name="Straight Connector 40">
            <a:extLst>
              <a:ext uri="{FF2B5EF4-FFF2-40B4-BE49-F238E27FC236}">
                <a16:creationId xmlns:a16="http://schemas.microsoft.com/office/drawing/2014/main" id="{57E7CB5F-0790-BCD8-32EB-164D9E60A7D4}"/>
              </a:ext>
              <a:ext uri="{C183D7F6-B498-43B3-948B-1728B52AA6E4}">
                <adec:decorative xmlns:adec="http://schemas.microsoft.com/office/drawing/2017/decorative" val="1"/>
              </a:ext>
            </a:extLst>
          </p:cNvPr>
          <p:cNvCxnSpPr>
            <a:cxnSpLocks/>
          </p:cNvCxnSpPr>
          <p:nvPr/>
        </p:nvCxnSpPr>
        <p:spPr>
          <a:xfrm>
            <a:off x="6414998" y="3025624"/>
            <a:ext cx="49502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 Placeholder 5">
            <a:extLst>
              <a:ext uri="{FF2B5EF4-FFF2-40B4-BE49-F238E27FC236}">
                <a16:creationId xmlns:a16="http://schemas.microsoft.com/office/drawing/2014/main" id="{CDE8D316-A275-5DB0-34E6-F8141748643A}"/>
              </a:ext>
            </a:extLst>
          </p:cNvPr>
          <p:cNvSpPr txBox="1">
            <a:spLocks/>
          </p:cNvSpPr>
          <p:nvPr/>
        </p:nvSpPr>
        <p:spPr>
          <a:xfrm>
            <a:off x="5194300" y="1288503"/>
            <a:ext cx="6621182" cy="5059782"/>
          </a:xfrm>
          <a:prstGeom prst="rect">
            <a:avLst/>
          </a:prstGeom>
          <a:noFill/>
          <a:ln w="38100" cap="flat" cmpd="sng" algn="ctr">
            <a:solidFill>
              <a:srgbClr val="C03BC4"/>
            </a:solidFill>
            <a:prstDash val="solid"/>
            <a:miter lim="800000"/>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defTabSz="914367">
              <a:spcAft>
                <a:spcPts val="600"/>
              </a:spcAft>
              <a:buFont typeface="Arial" panose="020B0604020202020204" pitchFamily="34" charset="0"/>
              <a:buNone/>
            </a:pPr>
            <a:r>
              <a:rPr lang="en-US" sz="1800">
                <a:latin typeface="+mj-lt"/>
              </a:rPr>
              <a:t>Databases</a:t>
            </a:r>
            <a:endParaRPr lang="en-US" sz="1800" dirty="0">
              <a:latin typeface="+mj-lt"/>
            </a:endParaRPr>
          </a:p>
        </p:txBody>
      </p:sp>
      <p:pic>
        <p:nvPicPr>
          <p:cNvPr id="43" name="Picture 42" descr="Illustration of non-relational storage.">
            <a:extLst>
              <a:ext uri="{FF2B5EF4-FFF2-40B4-BE49-F238E27FC236}">
                <a16:creationId xmlns:a16="http://schemas.microsoft.com/office/drawing/2014/main" id="{D13CB4AE-ADBC-1F26-8992-34682885FA9C}"/>
              </a:ext>
            </a:extLst>
          </p:cNvPr>
          <p:cNvPicPr>
            <a:picLocks noChangeAspect="1"/>
          </p:cNvPicPr>
          <p:nvPr/>
        </p:nvPicPr>
        <p:blipFill>
          <a:blip r:embed="rId2"/>
          <a:stretch>
            <a:fillRect/>
          </a:stretch>
        </p:blipFill>
        <p:spPr>
          <a:xfrm>
            <a:off x="5451474" y="4058846"/>
            <a:ext cx="5037591" cy="2030168"/>
          </a:xfrm>
          <a:prstGeom prst="rect">
            <a:avLst/>
          </a:prstGeom>
        </p:spPr>
      </p:pic>
      <p:pic>
        <p:nvPicPr>
          <p:cNvPr id="44" name="Picture 43" descr="Illustration of graph storage.">
            <a:extLst>
              <a:ext uri="{FF2B5EF4-FFF2-40B4-BE49-F238E27FC236}">
                <a16:creationId xmlns:a16="http://schemas.microsoft.com/office/drawing/2014/main" id="{7D7B9A3C-0B6B-8925-9E48-B8C02A706434}"/>
              </a:ext>
            </a:extLst>
          </p:cNvPr>
          <p:cNvPicPr>
            <a:picLocks noChangeAspect="1"/>
          </p:cNvPicPr>
          <p:nvPr/>
        </p:nvPicPr>
        <p:blipFill>
          <a:blip r:embed="rId3"/>
          <a:stretch>
            <a:fillRect/>
          </a:stretch>
        </p:blipFill>
        <p:spPr>
          <a:xfrm>
            <a:off x="9973960" y="5169139"/>
            <a:ext cx="1733555" cy="1059394"/>
          </a:xfrm>
          <a:prstGeom prst="rect">
            <a:avLst/>
          </a:prstGeom>
        </p:spPr>
      </p:pic>
      <p:sp>
        <p:nvSpPr>
          <p:cNvPr id="45" name="TextBox 44">
            <a:extLst>
              <a:ext uri="{FF2B5EF4-FFF2-40B4-BE49-F238E27FC236}">
                <a16:creationId xmlns:a16="http://schemas.microsoft.com/office/drawing/2014/main" id="{D3118D33-BEE4-AB09-C713-0BCD1A67EEF9}"/>
              </a:ext>
            </a:extLst>
          </p:cNvPr>
          <p:cNvSpPr txBox="1">
            <a:spLocks/>
          </p:cNvSpPr>
          <p:nvPr/>
        </p:nvSpPr>
        <p:spPr>
          <a:xfrm>
            <a:off x="5451474" y="4162105"/>
            <a:ext cx="1908550" cy="221599"/>
          </a:xfrm>
          <a:prstGeom prst="rect">
            <a:avLst/>
          </a:prstGeom>
          <a:noFill/>
        </p:spPr>
        <p:txBody>
          <a:bodyPr wrap="square" lIns="0" tIns="0" rIns="0" bIns="0" rtlCol="0" anchor="ctr">
            <a:spAutoFit/>
          </a:bodyPr>
          <a:lstStyle/>
          <a:p>
            <a:pPr>
              <a:lnSpc>
                <a:spcPct val="90000"/>
              </a:lnSpc>
              <a:spcAft>
                <a:spcPts val="600"/>
              </a:spcAft>
            </a:pPr>
            <a:r>
              <a:rPr lang="en-US" sz="1600" dirty="0"/>
              <a:t>Non-Relational</a:t>
            </a:r>
          </a:p>
        </p:txBody>
      </p:sp>
    </p:spTree>
    <p:extLst>
      <p:ext uri="{BB962C8B-B14F-4D97-AF65-F5344CB8AC3E}">
        <p14:creationId xmlns:p14="http://schemas.microsoft.com/office/powerpoint/2010/main" val="336538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fill="hold"/>
                                        <p:tgtEl>
                                          <p:spTgt spid="33"/>
                                        </p:tgtEl>
                                        <p:attrNameLst>
                                          <p:attrName>ppt_x</p:attrName>
                                        </p:attrNameLst>
                                      </p:cBhvr>
                                      <p:tavLst>
                                        <p:tav tm="0">
                                          <p:val>
                                            <p:strVal val="#ppt_x"/>
                                          </p:val>
                                        </p:tav>
                                        <p:tav tm="100000">
                                          <p:val>
                                            <p:strVal val="#ppt_x"/>
                                          </p:val>
                                        </p:tav>
                                      </p:tavLst>
                                    </p:anim>
                                    <p:anim calcmode="lin" valueType="num">
                                      <p:cBhvr additive="base">
                                        <p:cTn id="74" dur="500" fill="hold"/>
                                        <p:tgtEl>
                                          <p:spTgt spid="3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fill="hold"/>
                                        <p:tgtEl>
                                          <p:spTgt spid="35"/>
                                        </p:tgtEl>
                                        <p:attrNameLst>
                                          <p:attrName>ppt_x</p:attrName>
                                        </p:attrNameLst>
                                      </p:cBhvr>
                                      <p:tavLst>
                                        <p:tav tm="0">
                                          <p:val>
                                            <p:strVal val="#ppt_x"/>
                                          </p:val>
                                        </p:tav>
                                        <p:tav tm="100000">
                                          <p:val>
                                            <p:strVal val="#ppt_x"/>
                                          </p:val>
                                        </p:tav>
                                      </p:tavLst>
                                    </p:anim>
                                    <p:anim calcmode="lin" valueType="num">
                                      <p:cBhvr additive="base">
                                        <p:cTn id="82" dur="500" fill="hold"/>
                                        <p:tgtEl>
                                          <p:spTgt spid="35"/>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additive="base">
                                        <p:cTn id="89" dur="500" fill="hold"/>
                                        <p:tgtEl>
                                          <p:spTgt spid="41"/>
                                        </p:tgtEl>
                                        <p:attrNameLst>
                                          <p:attrName>ppt_x</p:attrName>
                                        </p:attrNameLst>
                                      </p:cBhvr>
                                      <p:tavLst>
                                        <p:tav tm="0">
                                          <p:val>
                                            <p:strVal val="#ppt_x"/>
                                          </p:val>
                                        </p:tav>
                                        <p:tav tm="100000">
                                          <p:val>
                                            <p:strVal val="#ppt_x"/>
                                          </p:val>
                                        </p:tav>
                                      </p:tavLst>
                                    </p:anim>
                                    <p:anim calcmode="lin" valueType="num">
                                      <p:cBhvr additive="base">
                                        <p:cTn id="9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44"/>
                                        </p:tgtEl>
                                        <p:attrNameLst>
                                          <p:attrName>style.visibility</p:attrName>
                                        </p:attrNameLst>
                                      </p:cBhvr>
                                      <p:to>
                                        <p:strVal val="visible"/>
                                      </p:to>
                                    </p:set>
                                    <p:anim calcmode="lin" valueType="num">
                                      <p:cBhvr additive="base">
                                        <p:cTn id="95" dur="500" fill="hold"/>
                                        <p:tgtEl>
                                          <p:spTgt spid="44"/>
                                        </p:tgtEl>
                                        <p:attrNameLst>
                                          <p:attrName>ppt_x</p:attrName>
                                        </p:attrNameLst>
                                      </p:cBhvr>
                                      <p:tavLst>
                                        <p:tav tm="0">
                                          <p:val>
                                            <p:strVal val="#ppt_x"/>
                                          </p:val>
                                        </p:tav>
                                        <p:tav tm="100000">
                                          <p:val>
                                            <p:strVal val="#ppt_x"/>
                                          </p:val>
                                        </p:tav>
                                      </p:tavLst>
                                    </p:anim>
                                    <p:anim calcmode="lin" valueType="num">
                                      <p:cBhvr additive="base">
                                        <p:cTn id="96" dur="500" fill="hold"/>
                                        <p:tgtEl>
                                          <p:spTgt spid="44"/>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 calcmode="lin" valueType="num">
                                      <p:cBhvr additive="base">
                                        <p:cTn id="99" dur="500" fill="hold"/>
                                        <p:tgtEl>
                                          <p:spTgt spid="43"/>
                                        </p:tgtEl>
                                        <p:attrNameLst>
                                          <p:attrName>ppt_x</p:attrName>
                                        </p:attrNameLst>
                                      </p:cBhvr>
                                      <p:tavLst>
                                        <p:tav tm="0">
                                          <p:val>
                                            <p:strVal val="#ppt_x"/>
                                          </p:val>
                                        </p:tav>
                                        <p:tav tm="100000">
                                          <p:val>
                                            <p:strVal val="#ppt_x"/>
                                          </p:val>
                                        </p:tav>
                                      </p:tavLst>
                                    </p:anim>
                                    <p:anim calcmode="lin" valueType="num">
                                      <p:cBhvr additive="base">
                                        <p:cTn id="100" dur="500" fill="hold"/>
                                        <p:tgtEl>
                                          <p:spTgt spid="4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additive="base">
                                        <p:cTn id="103" dur="500" fill="hold"/>
                                        <p:tgtEl>
                                          <p:spTgt spid="45"/>
                                        </p:tgtEl>
                                        <p:attrNameLst>
                                          <p:attrName>ppt_x</p:attrName>
                                        </p:attrNameLst>
                                      </p:cBhvr>
                                      <p:tavLst>
                                        <p:tav tm="0">
                                          <p:val>
                                            <p:strVal val="#ppt_x"/>
                                          </p:val>
                                        </p:tav>
                                        <p:tav tm="100000">
                                          <p:val>
                                            <p:strVal val="#ppt_x"/>
                                          </p:val>
                                        </p:tav>
                                      </p:tavLst>
                                    </p:anim>
                                    <p:anim calcmode="lin" valueType="num">
                                      <p:cBhvr additive="base">
                                        <p:cTn id="10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p:bldP spid="25" grpId="0"/>
      <p:bldP spid="26" grpId="0"/>
      <p:bldP spid="27" grpId="0" animBg="1"/>
      <p:bldP spid="35" grpId="0"/>
      <p:bldP spid="42"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choosing an effective visual</a:t>
            </a:r>
          </a:p>
        </p:txBody>
      </p:sp>
      <p:sp>
        <p:nvSpPr>
          <p:cNvPr id="3" name="TextBox 2">
            <a:extLst>
              <a:ext uri="{FF2B5EF4-FFF2-40B4-BE49-F238E27FC236}">
                <a16:creationId xmlns:a16="http://schemas.microsoft.com/office/drawing/2014/main" id="{CC35F149-A8A9-4F7F-DA0A-5B26BF39B610}"/>
              </a:ext>
            </a:extLst>
          </p:cNvPr>
          <p:cNvSpPr txBox="1"/>
          <p:nvPr/>
        </p:nvSpPr>
        <p:spPr>
          <a:xfrm>
            <a:off x="600861" y="3410712"/>
            <a:ext cx="172476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Simple text</a:t>
            </a:r>
          </a:p>
        </p:txBody>
      </p:sp>
      <p:pic>
        <p:nvPicPr>
          <p:cNvPr id="7" name="Picture 6">
            <a:extLst>
              <a:ext uri="{FF2B5EF4-FFF2-40B4-BE49-F238E27FC236}">
                <a16:creationId xmlns:a16="http://schemas.microsoft.com/office/drawing/2014/main" id="{4979880A-0983-B3DC-8AE5-9AA853193129}"/>
              </a:ext>
            </a:extLst>
          </p:cNvPr>
          <p:cNvPicPr>
            <a:picLocks noChangeAspect="1"/>
          </p:cNvPicPr>
          <p:nvPr/>
        </p:nvPicPr>
        <p:blipFill>
          <a:blip r:embed="rId2"/>
          <a:stretch>
            <a:fillRect/>
          </a:stretch>
        </p:blipFill>
        <p:spPr>
          <a:xfrm>
            <a:off x="2867025" y="2276475"/>
            <a:ext cx="8486775" cy="1152525"/>
          </a:xfrm>
          <a:prstGeom prst="rect">
            <a:avLst/>
          </a:prstGeom>
        </p:spPr>
      </p:pic>
      <p:pic>
        <p:nvPicPr>
          <p:cNvPr id="9" name="Picture 8">
            <a:extLst>
              <a:ext uri="{FF2B5EF4-FFF2-40B4-BE49-F238E27FC236}">
                <a16:creationId xmlns:a16="http://schemas.microsoft.com/office/drawing/2014/main" id="{2F8F526C-D101-C5EB-0707-4D9C6D02D33E}"/>
              </a:ext>
            </a:extLst>
          </p:cNvPr>
          <p:cNvPicPr>
            <a:picLocks noChangeAspect="1"/>
          </p:cNvPicPr>
          <p:nvPr/>
        </p:nvPicPr>
        <p:blipFill>
          <a:blip r:embed="rId3"/>
          <a:stretch>
            <a:fillRect/>
          </a:stretch>
        </p:blipFill>
        <p:spPr>
          <a:xfrm>
            <a:off x="5411724" y="4048343"/>
            <a:ext cx="2209800" cy="1238250"/>
          </a:xfrm>
          <a:prstGeom prst="rect">
            <a:avLst/>
          </a:prstGeom>
        </p:spPr>
      </p:pic>
    </p:spTree>
    <p:extLst>
      <p:ext uri="{BB962C8B-B14F-4D97-AF65-F5344CB8AC3E}">
        <p14:creationId xmlns:p14="http://schemas.microsoft.com/office/powerpoint/2010/main" val="422494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choosing an effective visual</a:t>
            </a:r>
          </a:p>
        </p:txBody>
      </p:sp>
      <p:sp>
        <p:nvSpPr>
          <p:cNvPr id="3" name="TextBox 2">
            <a:extLst>
              <a:ext uri="{FF2B5EF4-FFF2-40B4-BE49-F238E27FC236}">
                <a16:creationId xmlns:a16="http://schemas.microsoft.com/office/drawing/2014/main" id="{CC35F149-A8A9-4F7F-DA0A-5B26BF39B610}"/>
              </a:ext>
            </a:extLst>
          </p:cNvPr>
          <p:cNvSpPr txBox="1"/>
          <p:nvPr/>
        </p:nvSpPr>
        <p:spPr>
          <a:xfrm>
            <a:off x="698397" y="3429000"/>
            <a:ext cx="172476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Table</a:t>
            </a:r>
          </a:p>
        </p:txBody>
      </p:sp>
      <p:pic>
        <p:nvPicPr>
          <p:cNvPr id="5" name="Picture 4">
            <a:extLst>
              <a:ext uri="{FF2B5EF4-FFF2-40B4-BE49-F238E27FC236}">
                <a16:creationId xmlns:a16="http://schemas.microsoft.com/office/drawing/2014/main" id="{0133D090-A94D-DF9C-E865-1214041230CE}"/>
              </a:ext>
            </a:extLst>
          </p:cNvPr>
          <p:cNvPicPr>
            <a:picLocks noChangeAspect="1"/>
          </p:cNvPicPr>
          <p:nvPr/>
        </p:nvPicPr>
        <p:blipFill>
          <a:blip r:embed="rId2"/>
          <a:stretch>
            <a:fillRect/>
          </a:stretch>
        </p:blipFill>
        <p:spPr>
          <a:xfrm>
            <a:off x="3565207" y="2118440"/>
            <a:ext cx="7014401" cy="3524376"/>
          </a:xfrm>
          <a:prstGeom prst="rect">
            <a:avLst/>
          </a:prstGeom>
        </p:spPr>
      </p:pic>
      <p:sp>
        <p:nvSpPr>
          <p:cNvPr id="6" name="TextBox 5">
            <a:extLst>
              <a:ext uri="{FF2B5EF4-FFF2-40B4-BE49-F238E27FC236}">
                <a16:creationId xmlns:a16="http://schemas.microsoft.com/office/drawing/2014/main" id="{F4E376BC-C868-A1F9-7CC4-9694EBC50F7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1745328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choosing an effective visual</a:t>
            </a:r>
          </a:p>
        </p:txBody>
      </p:sp>
      <p:sp>
        <p:nvSpPr>
          <p:cNvPr id="3" name="TextBox 2">
            <a:extLst>
              <a:ext uri="{FF2B5EF4-FFF2-40B4-BE49-F238E27FC236}">
                <a16:creationId xmlns:a16="http://schemas.microsoft.com/office/drawing/2014/main" id="{CC35F149-A8A9-4F7F-DA0A-5B26BF39B610}"/>
              </a:ext>
            </a:extLst>
          </p:cNvPr>
          <p:cNvSpPr txBox="1"/>
          <p:nvPr/>
        </p:nvSpPr>
        <p:spPr>
          <a:xfrm>
            <a:off x="2985719" y="5429234"/>
            <a:ext cx="1275386"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Vertical bar</a:t>
            </a:r>
          </a:p>
        </p:txBody>
      </p:sp>
      <p:pic>
        <p:nvPicPr>
          <p:cNvPr id="5" name="Picture 4">
            <a:extLst>
              <a:ext uri="{FF2B5EF4-FFF2-40B4-BE49-F238E27FC236}">
                <a16:creationId xmlns:a16="http://schemas.microsoft.com/office/drawing/2014/main" id="{6B88C55B-EA5E-29A0-F5E2-7DF1D85403D5}"/>
              </a:ext>
            </a:extLst>
          </p:cNvPr>
          <p:cNvPicPr>
            <a:picLocks noChangeAspect="1"/>
          </p:cNvPicPr>
          <p:nvPr/>
        </p:nvPicPr>
        <p:blipFill>
          <a:blip r:embed="rId2"/>
          <a:stretch>
            <a:fillRect/>
          </a:stretch>
        </p:blipFill>
        <p:spPr>
          <a:xfrm>
            <a:off x="876300" y="2214374"/>
            <a:ext cx="4919044" cy="2942842"/>
          </a:xfrm>
          <a:prstGeom prst="rect">
            <a:avLst/>
          </a:prstGeom>
        </p:spPr>
      </p:pic>
      <p:pic>
        <p:nvPicPr>
          <p:cNvPr id="6" name="Picture 5">
            <a:extLst>
              <a:ext uri="{FF2B5EF4-FFF2-40B4-BE49-F238E27FC236}">
                <a16:creationId xmlns:a16="http://schemas.microsoft.com/office/drawing/2014/main" id="{2D861582-2071-9DD4-03DA-40DE89278FF5}"/>
              </a:ext>
            </a:extLst>
          </p:cNvPr>
          <p:cNvPicPr>
            <a:picLocks noChangeAspect="1"/>
          </p:cNvPicPr>
          <p:nvPr/>
        </p:nvPicPr>
        <p:blipFill>
          <a:blip r:embed="rId3"/>
          <a:stretch>
            <a:fillRect/>
          </a:stretch>
        </p:blipFill>
        <p:spPr>
          <a:xfrm>
            <a:off x="6793252" y="2214374"/>
            <a:ext cx="4449296" cy="2942842"/>
          </a:xfrm>
          <a:prstGeom prst="rect">
            <a:avLst/>
          </a:prstGeom>
        </p:spPr>
      </p:pic>
      <p:sp>
        <p:nvSpPr>
          <p:cNvPr id="7" name="TextBox 6">
            <a:extLst>
              <a:ext uri="{FF2B5EF4-FFF2-40B4-BE49-F238E27FC236}">
                <a16:creationId xmlns:a16="http://schemas.microsoft.com/office/drawing/2014/main" id="{4796FE3B-F904-6BAB-A429-DBFBCC1B4CFD}"/>
              </a:ext>
            </a:extLst>
          </p:cNvPr>
          <p:cNvSpPr txBox="1"/>
          <p:nvPr/>
        </p:nvSpPr>
        <p:spPr>
          <a:xfrm>
            <a:off x="8458605" y="5429234"/>
            <a:ext cx="1523595"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Horizontal bar</a:t>
            </a:r>
          </a:p>
        </p:txBody>
      </p:sp>
      <p:sp>
        <p:nvSpPr>
          <p:cNvPr id="8" name="TextBox 7">
            <a:extLst>
              <a:ext uri="{FF2B5EF4-FFF2-40B4-BE49-F238E27FC236}">
                <a16:creationId xmlns:a16="http://schemas.microsoft.com/office/drawing/2014/main" id="{6E94B627-53F5-0600-D320-99F8DD5551E0}"/>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1203277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choosing an effective visual</a:t>
            </a:r>
          </a:p>
        </p:txBody>
      </p:sp>
      <p:sp>
        <p:nvSpPr>
          <p:cNvPr id="3" name="TextBox 2">
            <a:extLst>
              <a:ext uri="{FF2B5EF4-FFF2-40B4-BE49-F238E27FC236}">
                <a16:creationId xmlns:a16="http://schemas.microsoft.com/office/drawing/2014/main" id="{CC35F149-A8A9-4F7F-DA0A-5B26BF39B610}"/>
              </a:ext>
            </a:extLst>
          </p:cNvPr>
          <p:cNvSpPr txBox="1"/>
          <p:nvPr/>
        </p:nvSpPr>
        <p:spPr>
          <a:xfrm>
            <a:off x="2702511" y="5529818"/>
            <a:ext cx="2061770"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Stacked vertical bar</a:t>
            </a:r>
          </a:p>
        </p:txBody>
      </p:sp>
      <p:sp>
        <p:nvSpPr>
          <p:cNvPr id="7" name="TextBox 6">
            <a:extLst>
              <a:ext uri="{FF2B5EF4-FFF2-40B4-BE49-F238E27FC236}">
                <a16:creationId xmlns:a16="http://schemas.microsoft.com/office/drawing/2014/main" id="{4796FE3B-F904-6BAB-A429-DBFBCC1B4CFD}"/>
              </a:ext>
            </a:extLst>
          </p:cNvPr>
          <p:cNvSpPr txBox="1"/>
          <p:nvPr/>
        </p:nvSpPr>
        <p:spPr>
          <a:xfrm>
            <a:off x="8028837" y="5536660"/>
            <a:ext cx="244104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Stacked horizontal bar</a:t>
            </a:r>
          </a:p>
        </p:txBody>
      </p:sp>
      <p:pic>
        <p:nvPicPr>
          <p:cNvPr id="4" name="Picture 3">
            <a:extLst>
              <a:ext uri="{FF2B5EF4-FFF2-40B4-BE49-F238E27FC236}">
                <a16:creationId xmlns:a16="http://schemas.microsoft.com/office/drawing/2014/main" id="{17CBB739-9D4D-7FB3-656C-C61D890A3C3C}"/>
              </a:ext>
            </a:extLst>
          </p:cNvPr>
          <p:cNvPicPr>
            <a:picLocks noChangeAspect="1"/>
          </p:cNvPicPr>
          <p:nvPr/>
        </p:nvPicPr>
        <p:blipFill>
          <a:blip r:embed="rId2"/>
          <a:stretch>
            <a:fillRect/>
          </a:stretch>
        </p:blipFill>
        <p:spPr>
          <a:xfrm>
            <a:off x="1048043" y="1816346"/>
            <a:ext cx="5150737" cy="3453674"/>
          </a:xfrm>
          <a:prstGeom prst="rect">
            <a:avLst/>
          </a:prstGeom>
        </p:spPr>
      </p:pic>
      <p:pic>
        <p:nvPicPr>
          <p:cNvPr id="9" name="Picture 8">
            <a:extLst>
              <a:ext uri="{FF2B5EF4-FFF2-40B4-BE49-F238E27FC236}">
                <a16:creationId xmlns:a16="http://schemas.microsoft.com/office/drawing/2014/main" id="{052E209F-6329-18FA-6318-40FF5FD81B8B}"/>
              </a:ext>
            </a:extLst>
          </p:cNvPr>
          <p:cNvPicPr>
            <a:picLocks noChangeAspect="1"/>
          </p:cNvPicPr>
          <p:nvPr/>
        </p:nvPicPr>
        <p:blipFill>
          <a:blip r:embed="rId3"/>
          <a:stretch>
            <a:fillRect/>
          </a:stretch>
        </p:blipFill>
        <p:spPr>
          <a:xfrm>
            <a:off x="6198780" y="1881070"/>
            <a:ext cx="4810125" cy="3324225"/>
          </a:xfrm>
          <a:prstGeom prst="rect">
            <a:avLst/>
          </a:prstGeom>
        </p:spPr>
      </p:pic>
      <p:sp>
        <p:nvSpPr>
          <p:cNvPr id="10" name="TextBox 9">
            <a:extLst>
              <a:ext uri="{FF2B5EF4-FFF2-40B4-BE49-F238E27FC236}">
                <a16:creationId xmlns:a16="http://schemas.microsoft.com/office/drawing/2014/main" id="{5FAEB387-E9D4-F385-5DA7-17A760C2CC21}"/>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2068341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choosing an effective visual</a:t>
            </a:r>
          </a:p>
        </p:txBody>
      </p:sp>
      <p:sp>
        <p:nvSpPr>
          <p:cNvPr id="3" name="TextBox 2">
            <a:extLst>
              <a:ext uri="{FF2B5EF4-FFF2-40B4-BE49-F238E27FC236}">
                <a16:creationId xmlns:a16="http://schemas.microsoft.com/office/drawing/2014/main" id="{CC35F149-A8A9-4F7F-DA0A-5B26BF39B610}"/>
              </a:ext>
            </a:extLst>
          </p:cNvPr>
          <p:cNvSpPr txBox="1"/>
          <p:nvPr/>
        </p:nvSpPr>
        <p:spPr>
          <a:xfrm>
            <a:off x="1632663" y="5016201"/>
            <a:ext cx="206177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Pie</a:t>
            </a:r>
          </a:p>
        </p:txBody>
      </p:sp>
      <p:sp>
        <p:nvSpPr>
          <p:cNvPr id="7" name="TextBox 6">
            <a:extLst>
              <a:ext uri="{FF2B5EF4-FFF2-40B4-BE49-F238E27FC236}">
                <a16:creationId xmlns:a16="http://schemas.microsoft.com/office/drawing/2014/main" id="{4796FE3B-F904-6BAB-A429-DBFBCC1B4CFD}"/>
              </a:ext>
            </a:extLst>
          </p:cNvPr>
          <p:cNvSpPr txBox="1"/>
          <p:nvPr/>
        </p:nvSpPr>
        <p:spPr>
          <a:xfrm>
            <a:off x="8057590" y="5016201"/>
            <a:ext cx="110601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Donut</a:t>
            </a:r>
          </a:p>
        </p:txBody>
      </p:sp>
      <p:pic>
        <p:nvPicPr>
          <p:cNvPr id="6" name="Picture 5">
            <a:extLst>
              <a:ext uri="{FF2B5EF4-FFF2-40B4-BE49-F238E27FC236}">
                <a16:creationId xmlns:a16="http://schemas.microsoft.com/office/drawing/2014/main" id="{CFD476D0-59CB-297F-E6CD-BB02E39BE428}"/>
              </a:ext>
            </a:extLst>
          </p:cNvPr>
          <p:cNvPicPr>
            <a:picLocks noChangeAspect="1"/>
          </p:cNvPicPr>
          <p:nvPr/>
        </p:nvPicPr>
        <p:blipFill>
          <a:blip r:embed="rId2"/>
          <a:stretch>
            <a:fillRect/>
          </a:stretch>
        </p:blipFill>
        <p:spPr>
          <a:xfrm>
            <a:off x="769429" y="2132901"/>
            <a:ext cx="5101019" cy="2592197"/>
          </a:xfrm>
          <a:prstGeom prst="rect">
            <a:avLst/>
          </a:prstGeom>
        </p:spPr>
      </p:pic>
      <p:pic>
        <p:nvPicPr>
          <p:cNvPr id="10" name="Picture 9">
            <a:extLst>
              <a:ext uri="{FF2B5EF4-FFF2-40B4-BE49-F238E27FC236}">
                <a16:creationId xmlns:a16="http://schemas.microsoft.com/office/drawing/2014/main" id="{C838C3C3-59E4-4862-83B5-65DF1A61F87D}"/>
              </a:ext>
            </a:extLst>
          </p:cNvPr>
          <p:cNvPicPr>
            <a:picLocks noChangeAspect="1"/>
          </p:cNvPicPr>
          <p:nvPr/>
        </p:nvPicPr>
        <p:blipFill>
          <a:blip r:embed="rId3"/>
          <a:stretch>
            <a:fillRect/>
          </a:stretch>
        </p:blipFill>
        <p:spPr>
          <a:xfrm>
            <a:off x="6599046" y="2359152"/>
            <a:ext cx="4992092" cy="2271112"/>
          </a:xfrm>
          <a:prstGeom prst="rect">
            <a:avLst/>
          </a:prstGeom>
        </p:spPr>
      </p:pic>
      <p:sp>
        <p:nvSpPr>
          <p:cNvPr id="11" name="TextBox 10">
            <a:extLst>
              <a:ext uri="{FF2B5EF4-FFF2-40B4-BE49-F238E27FC236}">
                <a16:creationId xmlns:a16="http://schemas.microsoft.com/office/drawing/2014/main" id="{030AB53B-B691-BF3A-C85A-5B4F986D1343}"/>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2749599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choosing an effective visual</a:t>
            </a:r>
          </a:p>
        </p:txBody>
      </p:sp>
      <p:pic>
        <p:nvPicPr>
          <p:cNvPr id="9" name="Picture 8">
            <a:extLst>
              <a:ext uri="{FF2B5EF4-FFF2-40B4-BE49-F238E27FC236}">
                <a16:creationId xmlns:a16="http://schemas.microsoft.com/office/drawing/2014/main" id="{47D22A6B-C950-43B6-15E4-837F65106900}"/>
              </a:ext>
            </a:extLst>
          </p:cNvPr>
          <p:cNvPicPr>
            <a:picLocks noChangeAspect="1"/>
          </p:cNvPicPr>
          <p:nvPr/>
        </p:nvPicPr>
        <p:blipFill>
          <a:blip r:embed="rId2"/>
          <a:stretch>
            <a:fillRect/>
          </a:stretch>
        </p:blipFill>
        <p:spPr>
          <a:xfrm>
            <a:off x="3889044" y="2155297"/>
            <a:ext cx="5571744" cy="3702888"/>
          </a:xfrm>
          <a:prstGeom prst="rect">
            <a:avLst/>
          </a:prstGeom>
        </p:spPr>
      </p:pic>
      <p:sp>
        <p:nvSpPr>
          <p:cNvPr id="10" name="TextBox 9">
            <a:extLst>
              <a:ext uri="{FF2B5EF4-FFF2-40B4-BE49-F238E27FC236}">
                <a16:creationId xmlns:a16="http://schemas.microsoft.com/office/drawing/2014/main" id="{B9F5EF3B-215F-DF1A-6662-839505ABA055}"/>
              </a:ext>
            </a:extLst>
          </p:cNvPr>
          <p:cNvSpPr txBox="1"/>
          <p:nvPr/>
        </p:nvSpPr>
        <p:spPr>
          <a:xfrm>
            <a:off x="698397" y="3429000"/>
            <a:ext cx="172476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Line</a:t>
            </a:r>
          </a:p>
        </p:txBody>
      </p:sp>
    </p:spTree>
    <p:extLst>
      <p:ext uri="{BB962C8B-B14F-4D97-AF65-F5344CB8AC3E}">
        <p14:creationId xmlns:p14="http://schemas.microsoft.com/office/powerpoint/2010/main" val="2584075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choosing an effective visual</a:t>
            </a:r>
          </a:p>
        </p:txBody>
      </p:sp>
      <p:sp>
        <p:nvSpPr>
          <p:cNvPr id="3" name="TextBox 2">
            <a:extLst>
              <a:ext uri="{FF2B5EF4-FFF2-40B4-BE49-F238E27FC236}">
                <a16:creationId xmlns:a16="http://schemas.microsoft.com/office/drawing/2014/main" id="{CC35F149-A8A9-4F7F-DA0A-5B26BF39B610}"/>
              </a:ext>
            </a:extLst>
          </p:cNvPr>
          <p:cNvSpPr txBox="1"/>
          <p:nvPr/>
        </p:nvSpPr>
        <p:spPr>
          <a:xfrm>
            <a:off x="1009293" y="3364410"/>
            <a:ext cx="172476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Scatterplot</a:t>
            </a:r>
          </a:p>
        </p:txBody>
      </p:sp>
      <p:pic>
        <p:nvPicPr>
          <p:cNvPr id="5" name="Picture 4">
            <a:extLst>
              <a:ext uri="{FF2B5EF4-FFF2-40B4-BE49-F238E27FC236}">
                <a16:creationId xmlns:a16="http://schemas.microsoft.com/office/drawing/2014/main" id="{8D7CA523-5687-7EC4-FC74-889688E3AA79}"/>
              </a:ext>
            </a:extLst>
          </p:cNvPr>
          <p:cNvPicPr>
            <a:picLocks noChangeAspect="1"/>
          </p:cNvPicPr>
          <p:nvPr/>
        </p:nvPicPr>
        <p:blipFill>
          <a:blip r:embed="rId2"/>
          <a:stretch>
            <a:fillRect/>
          </a:stretch>
        </p:blipFill>
        <p:spPr>
          <a:xfrm>
            <a:off x="4309300" y="1941902"/>
            <a:ext cx="5895404" cy="3909584"/>
          </a:xfrm>
          <a:prstGeom prst="rect">
            <a:avLst/>
          </a:prstGeom>
        </p:spPr>
      </p:pic>
    </p:spTree>
    <p:extLst>
      <p:ext uri="{BB962C8B-B14F-4D97-AF65-F5344CB8AC3E}">
        <p14:creationId xmlns:p14="http://schemas.microsoft.com/office/powerpoint/2010/main" val="656461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Add visualizations to Power BI reports</a:t>
            </a:r>
          </a:p>
        </p:txBody>
      </p:sp>
      <p:pic>
        <p:nvPicPr>
          <p:cNvPr id="4" name="Picture 3" descr="An image showing the process for exploring and adding visuals to a Power BI report for clarity and usability.">
            <a:extLst>
              <a:ext uri="{FF2B5EF4-FFF2-40B4-BE49-F238E27FC236}">
                <a16:creationId xmlns:a16="http://schemas.microsoft.com/office/drawing/2014/main" id="{C3418872-CC32-8765-98DD-C32C44052D4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60610" y="1773428"/>
            <a:ext cx="10670778" cy="4234436"/>
          </a:xfrm>
          <a:prstGeom prst="rect">
            <a:avLst/>
          </a:prstGeom>
          <a:effectLst/>
        </p:spPr>
      </p:pic>
      <p:sp>
        <p:nvSpPr>
          <p:cNvPr id="6" name="TextBox 5">
            <a:extLst>
              <a:ext uri="{FF2B5EF4-FFF2-40B4-BE49-F238E27FC236}">
                <a16:creationId xmlns:a16="http://schemas.microsoft.com/office/drawing/2014/main" id="{7AF2D0DA-2A8B-F017-CFEF-530767CC8467}"/>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1988409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Import custom visuals from AppSource</a:t>
            </a:r>
          </a:p>
        </p:txBody>
      </p:sp>
      <p:grpSp>
        <p:nvGrpSpPr>
          <p:cNvPr id="3" name="Group 2" descr="A screenshot of the Visualizations pane with the ellipses highlighted to represent opening the AppSource store to get more visuals.">
            <a:extLst>
              <a:ext uri="{FF2B5EF4-FFF2-40B4-BE49-F238E27FC236}">
                <a16:creationId xmlns:a16="http://schemas.microsoft.com/office/drawing/2014/main" id="{3F429519-5C1C-92CE-4E32-27F9EA59E635}"/>
              </a:ext>
            </a:extLst>
          </p:cNvPr>
          <p:cNvGrpSpPr/>
          <p:nvPr/>
        </p:nvGrpSpPr>
        <p:grpSpPr>
          <a:xfrm>
            <a:off x="867750" y="1726692"/>
            <a:ext cx="3071743" cy="4201676"/>
            <a:chOff x="1320223" y="1869087"/>
            <a:chExt cx="2650883" cy="3626004"/>
          </a:xfrm>
        </p:grpSpPr>
        <p:pic>
          <p:nvPicPr>
            <p:cNvPr id="5" name="Picture 4" descr="Visualizations pane showing default visuals.">
              <a:extLst>
                <a:ext uri="{FF2B5EF4-FFF2-40B4-BE49-F238E27FC236}">
                  <a16:creationId xmlns:a16="http://schemas.microsoft.com/office/drawing/2014/main" id="{6296AF36-56BD-2EF5-E44A-4D1F5EF79A71}"/>
                </a:ext>
              </a:extLst>
            </p:cNvPr>
            <p:cNvPicPr>
              <a:picLocks noChangeAspect="1"/>
            </p:cNvPicPr>
            <p:nvPr/>
          </p:nvPicPr>
          <p:blipFill>
            <a:blip r:embed="rId2"/>
            <a:stretch>
              <a:fillRect/>
            </a:stretch>
          </p:blipFill>
          <p:spPr>
            <a:xfrm>
              <a:off x="1320223" y="2147711"/>
              <a:ext cx="2034682" cy="3347380"/>
            </a:xfrm>
            <a:prstGeom prst="rect">
              <a:avLst/>
            </a:prstGeom>
            <a:ln>
              <a:solidFill>
                <a:schemeClr val="tx1"/>
              </a:solidFill>
            </a:ln>
          </p:spPr>
        </p:pic>
        <p:sp>
          <p:nvSpPr>
            <p:cNvPr id="6" name="Rectangle 5">
              <a:extLst>
                <a:ext uri="{FF2B5EF4-FFF2-40B4-BE49-F238E27FC236}">
                  <a16:creationId xmlns:a16="http://schemas.microsoft.com/office/drawing/2014/main" id="{B6750ECD-F886-CDF1-54A0-CF7995F66813}"/>
                </a:ext>
                <a:ext uri="{C183D7F6-B498-43B3-948B-1728B52AA6E4}">
                  <adec:decorative xmlns:adec="http://schemas.microsoft.com/office/drawing/2017/decorative" val="1"/>
                </a:ext>
              </a:extLst>
            </p:cNvPr>
            <p:cNvSpPr/>
            <p:nvPr/>
          </p:nvSpPr>
          <p:spPr bwMode="auto">
            <a:xfrm>
              <a:off x="2337564" y="5101389"/>
              <a:ext cx="419386" cy="2887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52606DCF-6DC2-DDE9-3B80-E68BDB2AD770}"/>
                </a:ext>
                <a:ext uri="{C183D7F6-B498-43B3-948B-1728B52AA6E4}">
                  <adec:decorative xmlns:adec="http://schemas.microsoft.com/office/drawing/2017/decorative" val="1"/>
                </a:ext>
              </a:extLst>
            </p:cNvPr>
            <p:cNvCxnSpPr>
              <a:cxnSpLocks/>
            </p:cNvCxnSpPr>
            <p:nvPr/>
          </p:nvCxnSpPr>
          <p:spPr>
            <a:xfrm flipV="1">
              <a:off x="2756950" y="1869087"/>
              <a:ext cx="1214156" cy="341105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descr="A screenshot of the AppSource Power BI visuals store with Power BI Certified sorting. ">
            <a:extLst>
              <a:ext uri="{FF2B5EF4-FFF2-40B4-BE49-F238E27FC236}">
                <a16:creationId xmlns:a16="http://schemas.microsoft.com/office/drawing/2014/main" id="{4A678851-5156-4049-BFCD-4D1360D61C13}"/>
              </a:ext>
            </a:extLst>
          </p:cNvPr>
          <p:cNvGrpSpPr/>
          <p:nvPr/>
        </p:nvGrpSpPr>
        <p:grpSpPr>
          <a:xfrm>
            <a:off x="4055224" y="1538163"/>
            <a:ext cx="7298576" cy="4723254"/>
            <a:chOff x="5096435" y="1762267"/>
            <a:chExt cx="6360461" cy="4116154"/>
          </a:xfrm>
        </p:grpSpPr>
        <p:pic>
          <p:nvPicPr>
            <p:cNvPr id="9" name="Picture 8" descr="AppSource additional Power BI visuals available, sorted by Power BI certified">
              <a:extLst>
                <a:ext uri="{FF2B5EF4-FFF2-40B4-BE49-F238E27FC236}">
                  <a16:creationId xmlns:a16="http://schemas.microsoft.com/office/drawing/2014/main" id="{14661484-AE5D-F741-A0B8-D9CC0B561E34}"/>
                </a:ext>
              </a:extLst>
            </p:cNvPr>
            <p:cNvPicPr>
              <a:picLocks noChangeAspect="1"/>
            </p:cNvPicPr>
            <p:nvPr/>
          </p:nvPicPr>
          <p:blipFill>
            <a:blip r:embed="rId3"/>
            <a:stretch>
              <a:fillRect/>
            </a:stretch>
          </p:blipFill>
          <p:spPr>
            <a:xfrm>
              <a:off x="5096435" y="1762267"/>
              <a:ext cx="6360461" cy="4116154"/>
            </a:xfrm>
            <a:prstGeom prst="rect">
              <a:avLst/>
            </a:prstGeom>
            <a:ln>
              <a:solidFill>
                <a:schemeClr val="tx1"/>
              </a:solidFill>
            </a:ln>
          </p:spPr>
        </p:pic>
        <p:sp>
          <p:nvSpPr>
            <p:cNvPr id="10" name="Rectangle 9">
              <a:extLst>
                <a:ext uri="{FF2B5EF4-FFF2-40B4-BE49-F238E27FC236}">
                  <a16:creationId xmlns:a16="http://schemas.microsoft.com/office/drawing/2014/main" id="{5228491C-5EC0-2704-0C06-7C6AB7527190}"/>
                </a:ext>
                <a:ext uri="{C183D7F6-B498-43B3-948B-1728B52AA6E4}">
                  <adec:decorative xmlns:adec="http://schemas.microsoft.com/office/drawing/2017/decorative" val="1"/>
                </a:ext>
              </a:extLst>
            </p:cNvPr>
            <p:cNvSpPr/>
            <p:nvPr/>
          </p:nvSpPr>
          <p:spPr bwMode="auto">
            <a:xfrm>
              <a:off x="10320618" y="2723029"/>
              <a:ext cx="1035423" cy="2420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681F2379-A0A3-F093-0F3D-FBBAE52FAFB8}"/>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2747196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Format and configure visualizations</a:t>
            </a:r>
          </a:p>
        </p:txBody>
      </p:sp>
      <p:pic>
        <p:nvPicPr>
          <p:cNvPr id="3" name="Picture 2" descr="An image showing the Format and Configure pane in Power BI Desktop to control the look and feel of a visual.">
            <a:extLst>
              <a:ext uri="{FF2B5EF4-FFF2-40B4-BE49-F238E27FC236}">
                <a16:creationId xmlns:a16="http://schemas.microsoft.com/office/drawing/2014/main" id="{BBFAFB9C-EB60-D264-C1EF-2FD56DCA08F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978694" y="1853439"/>
            <a:ext cx="4577080" cy="4306604"/>
          </a:xfrm>
          <a:prstGeom prst="rect">
            <a:avLst/>
          </a:prstGeom>
          <a:ln>
            <a:solidFill>
              <a:schemeClr val="tx1"/>
            </a:solidFill>
          </a:ln>
        </p:spPr>
      </p:pic>
      <p:grpSp>
        <p:nvGrpSpPr>
          <p:cNvPr id="4" name="Group 3" descr="A screenshot of the format visual pane.">
            <a:extLst>
              <a:ext uri="{FF2B5EF4-FFF2-40B4-BE49-F238E27FC236}">
                <a16:creationId xmlns:a16="http://schemas.microsoft.com/office/drawing/2014/main" id="{48FD9ED9-0B83-10EC-3A14-C7BAF666A0A4}"/>
              </a:ext>
            </a:extLst>
          </p:cNvPr>
          <p:cNvGrpSpPr>
            <a:grpSpLocks noChangeAspect="1"/>
          </p:cNvGrpSpPr>
          <p:nvPr/>
        </p:nvGrpSpPr>
        <p:grpSpPr>
          <a:xfrm>
            <a:off x="8798226" y="1574120"/>
            <a:ext cx="1147402" cy="4865243"/>
            <a:chOff x="8588335" y="610294"/>
            <a:chExt cx="1135918" cy="4816548"/>
          </a:xfrm>
        </p:grpSpPr>
        <p:pic>
          <p:nvPicPr>
            <p:cNvPr id="5" name="Picture 4" descr="Format visual option ">
              <a:extLst>
                <a:ext uri="{FF2B5EF4-FFF2-40B4-BE49-F238E27FC236}">
                  <a16:creationId xmlns:a16="http://schemas.microsoft.com/office/drawing/2014/main" id="{453AD4B6-D5FF-E6D3-E7E2-0A696249CD82}"/>
                </a:ext>
              </a:extLst>
            </p:cNvPr>
            <p:cNvPicPr>
              <a:picLocks noChangeAspect="1"/>
            </p:cNvPicPr>
            <p:nvPr/>
          </p:nvPicPr>
          <p:blipFill>
            <a:blip r:embed="rId3"/>
            <a:stretch>
              <a:fillRect/>
            </a:stretch>
          </p:blipFill>
          <p:spPr>
            <a:xfrm>
              <a:off x="8588335" y="610294"/>
              <a:ext cx="1135918" cy="4816548"/>
            </a:xfrm>
            <a:prstGeom prst="rect">
              <a:avLst/>
            </a:prstGeom>
            <a:ln>
              <a:solidFill>
                <a:schemeClr val="tx1"/>
              </a:solidFill>
            </a:ln>
          </p:spPr>
        </p:pic>
        <p:sp>
          <p:nvSpPr>
            <p:cNvPr id="6" name="Rectangle 5">
              <a:extLst>
                <a:ext uri="{FF2B5EF4-FFF2-40B4-BE49-F238E27FC236}">
                  <a16:creationId xmlns:a16="http://schemas.microsoft.com/office/drawing/2014/main" id="{27D4C311-79F0-4B36-BD82-FA17A822ECA7}"/>
                </a:ext>
                <a:ext uri="{C183D7F6-B498-43B3-948B-1728B52AA6E4}">
                  <adec:decorative xmlns:adec="http://schemas.microsoft.com/office/drawing/2017/decorative" val="1"/>
                </a:ext>
              </a:extLst>
            </p:cNvPr>
            <p:cNvSpPr/>
            <p:nvPr/>
          </p:nvSpPr>
          <p:spPr bwMode="auto">
            <a:xfrm>
              <a:off x="9023717" y="891316"/>
              <a:ext cx="295633" cy="28188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4199CCC6-D9E8-A06F-48DE-821934F2E22F}"/>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1196484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Data Analytics Lifecycle</a:t>
            </a:r>
          </a:p>
        </p:txBody>
      </p:sp>
      <p:pic>
        <p:nvPicPr>
          <p:cNvPr id="26" name="Picture 25" descr="Diagram of a diagram of data&#10;&#10;Description automatically generated">
            <a:extLst>
              <a:ext uri="{FF2B5EF4-FFF2-40B4-BE49-F238E27FC236}">
                <a16:creationId xmlns:a16="http://schemas.microsoft.com/office/drawing/2014/main" id="{2D779595-C423-3F51-E34F-264C59CA37A3}"/>
              </a:ext>
            </a:extLst>
          </p:cNvPr>
          <p:cNvPicPr>
            <a:picLocks noChangeAspect="1"/>
          </p:cNvPicPr>
          <p:nvPr/>
        </p:nvPicPr>
        <p:blipFill>
          <a:blip r:embed="rId2"/>
          <a:stretch>
            <a:fillRect/>
          </a:stretch>
        </p:blipFill>
        <p:spPr>
          <a:xfrm>
            <a:off x="838200" y="1816676"/>
            <a:ext cx="3956920" cy="3964648"/>
          </a:xfrm>
          <a:prstGeom prst="rect">
            <a:avLst/>
          </a:prstGeom>
        </p:spPr>
      </p:pic>
      <p:sp>
        <p:nvSpPr>
          <p:cNvPr id="28" name="TextBox 27">
            <a:extLst>
              <a:ext uri="{FF2B5EF4-FFF2-40B4-BE49-F238E27FC236}">
                <a16:creationId xmlns:a16="http://schemas.microsoft.com/office/drawing/2014/main" id="{677BEAB9-1D29-8D12-4ABA-32C2A3A1C213}"/>
              </a:ext>
            </a:extLst>
          </p:cNvPr>
          <p:cNvSpPr txBox="1"/>
          <p:nvPr/>
        </p:nvSpPr>
        <p:spPr>
          <a:xfrm>
            <a:off x="247056" y="6354375"/>
            <a:ext cx="11562826" cy="276999"/>
          </a:xfrm>
          <a:prstGeom prst="rect">
            <a:avLst/>
          </a:prstGeom>
          <a:noFill/>
        </p:spPr>
        <p:txBody>
          <a:bodyPr wrap="square">
            <a:spAutoFit/>
          </a:bodyPr>
          <a:lstStyle/>
          <a:p>
            <a:pPr algn="ctr"/>
            <a:r>
              <a:rPr lang="en-US" sz="1200" dirty="0"/>
              <a:t>https://en.wikipedia.org/wiki/Cross-industry_standard_process_for_data_mining#/media/File:CRISP-DM_Process_Diagram.png</a:t>
            </a:r>
          </a:p>
        </p:txBody>
      </p:sp>
      <p:sp>
        <p:nvSpPr>
          <p:cNvPr id="35" name="TextBox 34">
            <a:extLst>
              <a:ext uri="{FF2B5EF4-FFF2-40B4-BE49-F238E27FC236}">
                <a16:creationId xmlns:a16="http://schemas.microsoft.com/office/drawing/2014/main" id="{D190C367-B94D-A0D3-5E7B-AB1131CE1C00}"/>
              </a:ext>
            </a:extLst>
          </p:cNvPr>
          <p:cNvSpPr txBox="1"/>
          <p:nvPr/>
        </p:nvSpPr>
        <p:spPr>
          <a:xfrm>
            <a:off x="5444512" y="3429000"/>
            <a:ext cx="6199464" cy="369332"/>
          </a:xfrm>
          <a:prstGeom prst="rect">
            <a:avLst/>
          </a:prstGeom>
          <a:noFill/>
        </p:spPr>
        <p:txBody>
          <a:bodyPr wrap="square">
            <a:spAutoFit/>
          </a:bodyPr>
          <a:lstStyle/>
          <a:p>
            <a:r>
              <a:rPr lang="en-US" dirty="0"/>
              <a:t>CRISP-DM (Cross-industry standard process for data mining)</a:t>
            </a:r>
          </a:p>
        </p:txBody>
      </p:sp>
    </p:spTree>
    <p:extLst>
      <p:ext uri="{BB962C8B-B14F-4D97-AF65-F5344CB8AC3E}">
        <p14:creationId xmlns:p14="http://schemas.microsoft.com/office/powerpoint/2010/main" val="2216454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600861" y="331569"/>
            <a:ext cx="10990277" cy="1325563"/>
          </a:xfrm>
        </p:spPr>
        <p:txBody>
          <a:bodyPr/>
          <a:lstStyle/>
          <a:p>
            <a:r>
              <a:rPr lang="en-US" dirty="0"/>
              <a:t>Configure conditional formatting</a:t>
            </a:r>
          </a:p>
        </p:txBody>
      </p:sp>
      <p:pic>
        <p:nvPicPr>
          <p:cNvPr id="4" name="Picture 3" descr="Background color conditional formatting settings box">
            <a:extLst>
              <a:ext uri="{FF2B5EF4-FFF2-40B4-BE49-F238E27FC236}">
                <a16:creationId xmlns:a16="http://schemas.microsoft.com/office/drawing/2014/main" id="{00CBC207-2CA3-F312-3CC2-1B751C7ACA47}"/>
              </a:ext>
            </a:extLst>
          </p:cNvPr>
          <p:cNvPicPr>
            <a:picLocks noChangeAspect="1"/>
          </p:cNvPicPr>
          <p:nvPr/>
        </p:nvPicPr>
        <p:blipFill>
          <a:blip r:embed="rId2"/>
          <a:stretch>
            <a:fillRect/>
          </a:stretch>
        </p:blipFill>
        <p:spPr>
          <a:xfrm>
            <a:off x="1701837" y="2026731"/>
            <a:ext cx="5395254" cy="3818230"/>
          </a:xfrm>
          <a:prstGeom prst="rect">
            <a:avLst/>
          </a:prstGeom>
          <a:ln>
            <a:solidFill>
              <a:schemeClr val="tx1"/>
            </a:solidFill>
          </a:ln>
        </p:spPr>
      </p:pic>
      <p:pic>
        <p:nvPicPr>
          <p:cNvPr id="11" name="Picture 10" descr="Table with region and sales, with sales column configured with a color scale based on sales values">
            <a:extLst>
              <a:ext uri="{FF2B5EF4-FFF2-40B4-BE49-F238E27FC236}">
                <a16:creationId xmlns:a16="http://schemas.microsoft.com/office/drawing/2014/main" id="{1AF3DCDD-1EFF-6BFC-7B06-10D3E9F57A63}"/>
              </a:ext>
            </a:extLst>
          </p:cNvPr>
          <p:cNvPicPr>
            <a:picLocks noChangeAspect="1"/>
          </p:cNvPicPr>
          <p:nvPr/>
        </p:nvPicPr>
        <p:blipFill rotWithShape="1">
          <a:blip r:embed="rId3"/>
          <a:srcRect t="1102"/>
          <a:stretch/>
        </p:blipFill>
        <p:spPr>
          <a:xfrm>
            <a:off x="7713840" y="2145003"/>
            <a:ext cx="2985848" cy="3581686"/>
          </a:xfrm>
          <a:prstGeom prst="rect">
            <a:avLst/>
          </a:prstGeom>
          <a:ln>
            <a:solidFill>
              <a:schemeClr val="tx1"/>
            </a:solidFill>
          </a:ln>
        </p:spPr>
      </p:pic>
      <p:sp>
        <p:nvSpPr>
          <p:cNvPr id="12" name="TextBox 11">
            <a:extLst>
              <a:ext uri="{FF2B5EF4-FFF2-40B4-BE49-F238E27FC236}">
                <a16:creationId xmlns:a16="http://schemas.microsoft.com/office/drawing/2014/main" id="{60A6337A-A3B8-FB91-BFF4-F81A1E22638C}"/>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1758705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Use the Slicer visual to provide on-report filtering</a:t>
            </a:r>
          </a:p>
        </p:txBody>
      </p:sp>
      <p:pic>
        <p:nvPicPr>
          <p:cNvPr id="3" name="Picture 2" descr="A screenshot of the Slicer visual">
            <a:extLst>
              <a:ext uri="{FF2B5EF4-FFF2-40B4-BE49-F238E27FC236}">
                <a16:creationId xmlns:a16="http://schemas.microsoft.com/office/drawing/2014/main" id="{1520F3D6-F64E-086C-76A2-54EBCD0A15A7}"/>
              </a:ext>
            </a:extLst>
          </p:cNvPr>
          <p:cNvPicPr>
            <a:picLocks noChangeAspect="1"/>
          </p:cNvPicPr>
          <p:nvPr/>
        </p:nvPicPr>
        <p:blipFill>
          <a:blip r:embed="rId2"/>
          <a:stretch>
            <a:fillRect/>
          </a:stretch>
        </p:blipFill>
        <p:spPr>
          <a:xfrm>
            <a:off x="2465255" y="1852840"/>
            <a:ext cx="960698" cy="1629754"/>
          </a:xfrm>
          <a:prstGeom prst="rect">
            <a:avLst/>
          </a:prstGeom>
          <a:ln w="6350">
            <a:solidFill>
              <a:schemeClr val="tx1"/>
            </a:solidFill>
          </a:ln>
        </p:spPr>
      </p:pic>
      <p:pic>
        <p:nvPicPr>
          <p:cNvPr id="4" name="Picture 3" descr="A screenshot of a dropdown slicer for Year value, and another slicer by Group, Country, Region hierarchy">
            <a:extLst>
              <a:ext uri="{FF2B5EF4-FFF2-40B4-BE49-F238E27FC236}">
                <a16:creationId xmlns:a16="http://schemas.microsoft.com/office/drawing/2014/main" id="{1782E7B4-9FF9-DC5B-9A1C-BD25FE659613}"/>
              </a:ext>
            </a:extLst>
          </p:cNvPr>
          <p:cNvPicPr>
            <a:picLocks noChangeAspect="1"/>
          </p:cNvPicPr>
          <p:nvPr/>
        </p:nvPicPr>
        <p:blipFill rotWithShape="1">
          <a:blip r:embed="rId3"/>
          <a:srcRect l="1" r="3689"/>
          <a:stretch/>
        </p:blipFill>
        <p:spPr>
          <a:xfrm>
            <a:off x="1799398" y="3693986"/>
            <a:ext cx="2437248" cy="2595275"/>
          </a:xfrm>
          <a:prstGeom prst="rect">
            <a:avLst/>
          </a:prstGeom>
          <a:ln w="6350">
            <a:solidFill>
              <a:schemeClr val="tx1"/>
            </a:solidFill>
          </a:ln>
        </p:spPr>
      </p:pic>
      <p:pic>
        <p:nvPicPr>
          <p:cNvPr id="5" name="Picture 4" descr="Screenshot of a stacked column chart of Sales by Country/Region and Category">
            <a:extLst>
              <a:ext uri="{FF2B5EF4-FFF2-40B4-BE49-F238E27FC236}">
                <a16:creationId xmlns:a16="http://schemas.microsoft.com/office/drawing/2014/main" id="{E75149D4-66FB-F522-53F6-FD83D0E3D52F}"/>
              </a:ext>
            </a:extLst>
          </p:cNvPr>
          <p:cNvPicPr>
            <a:picLocks noChangeAspect="1"/>
          </p:cNvPicPr>
          <p:nvPr/>
        </p:nvPicPr>
        <p:blipFill>
          <a:blip r:embed="rId4"/>
          <a:stretch>
            <a:fillRect/>
          </a:stretch>
        </p:blipFill>
        <p:spPr>
          <a:xfrm>
            <a:off x="4501838" y="1724221"/>
            <a:ext cx="5473562" cy="4565040"/>
          </a:xfrm>
          <a:prstGeom prst="rect">
            <a:avLst/>
          </a:prstGeom>
          <a:ln w="6350">
            <a:solidFill>
              <a:schemeClr val="tx1"/>
            </a:solidFill>
          </a:ln>
        </p:spPr>
      </p:pic>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Tree>
    <p:extLst>
      <p:ext uri="{BB962C8B-B14F-4D97-AF65-F5344CB8AC3E}">
        <p14:creationId xmlns:p14="http://schemas.microsoft.com/office/powerpoint/2010/main" val="4079493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Key Performance Indicator visual</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7" name="Picture 6" descr="A screenshot of a visual displaying different key performance indicators in a Power BI report, showing daily, monthly, and yearly goals.">
            <a:extLst>
              <a:ext uri="{FF2B5EF4-FFF2-40B4-BE49-F238E27FC236}">
                <a16:creationId xmlns:a16="http://schemas.microsoft.com/office/drawing/2014/main" id="{7C8D0640-ADA1-C71E-679D-0603D3843EA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37895" y="2034427"/>
            <a:ext cx="2487570" cy="3337910"/>
          </a:xfrm>
          <a:prstGeom prst="rect">
            <a:avLst/>
          </a:prstGeom>
          <a:ln>
            <a:solidFill>
              <a:schemeClr val="tx1"/>
            </a:solidFill>
          </a:ln>
        </p:spPr>
      </p:pic>
      <p:pic>
        <p:nvPicPr>
          <p:cNvPr id="8" name="Picture 7" descr="A screenshot of a visual displaying different key performance indicators in a Power BI report, showing daily, monthly, and yearly goals.">
            <a:extLst>
              <a:ext uri="{FF2B5EF4-FFF2-40B4-BE49-F238E27FC236}">
                <a16:creationId xmlns:a16="http://schemas.microsoft.com/office/drawing/2014/main" id="{860B959D-E95C-50A2-FE5B-D3A2C6C7E38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191318" y="2034427"/>
            <a:ext cx="2515470" cy="1923730"/>
          </a:xfrm>
          <a:prstGeom prst="rect">
            <a:avLst/>
          </a:prstGeom>
          <a:ln>
            <a:solidFill>
              <a:schemeClr val="tx1"/>
            </a:solidFill>
          </a:ln>
        </p:spPr>
      </p:pic>
      <p:pic>
        <p:nvPicPr>
          <p:cNvPr id="9" name="Picture 8" descr="A screenshot of KPI visual">
            <a:extLst>
              <a:ext uri="{FF2B5EF4-FFF2-40B4-BE49-F238E27FC236}">
                <a16:creationId xmlns:a16="http://schemas.microsoft.com/office/drawing/2014/main" id="{ABA4C8F0-6569-5761-DB73-4A6A4F24183B}"/>
              </a:ext>
            </a:extLst>
          </p:cNvPr>
          <p:cNvPicPr>
            <a:picLocks noChangeAspect="1"/>
          </p:cNvPicPr>
          <p:nvPr/>
        </p:nvPicPr>
        <p:blipFill>
          <a:blip r:embed="rId4"/>
          <a:stretch>
            <a:fillRect/>
          </a:stretch>
        </p:blipFill>
        <p:spPr>
          <a:xfrm>
            <a:off x="6666662" y="2034427"/>
            <a:ext cx="1070424" cy="2210660"/>
          </a:xfrm>
          <a:prstGeom prst="rect">
            <a:avLst/>
          </a:prstGeom>
          <a:ln>
            <a:solidFill>
              <a:schemeClr val="tx1"/>
            </a:solidFill>
          </a:ln>
        </p:spPr>
      </p:pic>
      <p:pic>
        <p:nvPicPr>
          <p:cNvPr id="10" name="Picture 9" descr="A screenshot of the KPI visual formatting: Value, Trend Axis, and Target.">
            <a:extLst>
              <a:ext uri="{FF2B5EF4-FFF2-40B4-BE49-F238E27FC236}">
                <a16:creationId xmlns:a16="http://schemas.microsoft.com/office/drawing/2014/main" id="{8BF7194A-AD1D-2B8A-8045-450882D2F204}"/>
              </a:ext>
            </a:extLst>
          </p:cNvPr>
          <p:cNvPicPr>
            <a:picLocks noChangeAspect="1"/>
          </p:cNvPicPr>
          <p:nvPr/>
        </p:nvPicPr>
        <p:blipFill>
          <a:blip r:embed="rId5"/>
          <a:stretch>
            <a:fillRect/>
          </a:stretch>
        </p:blipFill>
        <p:spPr>
          <a:xfrm>
            <a:off x="8357894" y="2011641"/>
            <a:ext cx="3475344" cy="3698530"/>
          </a:xfrm>
          <a:prstGeom prst="rect">
            <a:avLst/>
          </a:prstGeom>
          <a:ln>
            <a:solidFill>
              <a:schemeClr val="tx1"/>
            </a:solidFill>
          </a:ln>
        </p:spPr>
      </p:pic>
      <p:cxnSp>
        <p:nvCxnSpPr>
          <p:cNvPr id="11" name="Connector: Elbow 10">
            <a:extLst>
              <a:ext uri="{FF2B5EF4-FFF2-40B4-BE49-F238E27FC236}">
                <a16:creationId xmlns:a16="http://schemas.microsoft.com/office/drawing/2014/main" id="{E5E6D7F9-72BD-A313-A97F-E8511BB9E72A}"/>
              </a:ext>
              <a:ext uri="{C183D7F6-B498-43B3-948B-1728B52AA6E4}">
                <adec:decorative xmlns:adec="http://schemas.microsoft.com/office/drawing/2017/decorative" val="1"/>
              </a:ext>
            </a:extLst>
          </p:cNvPr>
          <p:cNvCxnSpPr>
            <a:cxnSpLocks/>
          </p:cNvCxnSpPr>
          <p:nvPr/>
        </p:nvCxnSpPr>
        <p:spPr>
          <a:xfrm>
            <a:off x="7746230" y="3139757"/>
            <a:ext cx="620808" cy="721149"/>
          </a:xfrm>
          <a:prstGeom prst="bentConnector3">
            <a:avLst>
              <a:gd name="adj1" fmla="val 50000"/>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96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AI Insights for data preparation in Power Query Editor</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3" name="TextBox 2">
            <a:extLst>
              <a:ext uri="{FF2B5EF4-FFF2-40B4-BE49-F238E27FC236}">
                <a16:creationId xmlns:a16="http://schemas.microsoft.com/office/drawing/2014/main" id="{E768B8BF-313E-E5C9-942B-54E24C5EA699}"/>
              </a:ext>
            </a:extLst>
          </p:cNvPr>
          <p:cNvSpPr txBox="1"/>
          <p:nvPr/>
        </p:nvSpPr>
        <p:spPr>
          <a:xfrm>
            <a:off x="1688795" y="2065962"/>
            <a:ext cx="888451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Leverage AI analysis of text, images, and use Azure Machine Learning models.</a:t>
            </a:r>
          </a:p>
        </p:txBody>
      </p:sp>
      <p:grpSp>
        <p:nvGrpSpPr>
          <p:cNvPr id="4" name="Group 3" descr="A screenshot of the Power Query Editor Add Column ribbon with the AI Insights features highlighted: text analytics, vision, and Azure Machine Learning">
            <a:extLst>
              <a:ext uri="{FF2B5EF4-FFF2-40B4-BE49-F238E27FC236}">
                <a16:creationId xmlns:a16="http://schemas.microsoft.com/office/drawing/2014/main" id="{0EEFFCF5-7AFC-29F9-0225-18666414FE7C}"/>
              </a:ext>
            </a:extLst>
          </p:cNvPr>
          <p:cNvGrpSpPr/>
          <p:nvPr/>
        </p:nvGrpSpPr>
        <p:grpSpPr>
          <a:xfrm>
            <a:off x="524263" y="3147339"/>
            <a:ext cx="11213578" cy="1698207"/>
            <a:chOff x="-1061713" y="3265530"/>
            <a:chExt cx="13021427" cy="1737044"/>
          </a:xfrm>
        </p:grpSpPr>
        <p:pic>
          <p:nvPicPr>
            <p:cNvPr id="5" name="Picture 4" descr="Power Query Editor, Add Column tab, AI insights options highlighted including text analytics, vision, and Azure machine learning">
              <a:extLst>
                <a:ext uri="{FF2B5EF4-FFF2-40B4-BE49-F238E27FC236}">
                  <a16:creationId xmlns:a16="http://schemas.microsoft.com/office/drawing/2014/main" id="{1FBDEED0-6DC7-9999-94C7-54095C4B0D6D}"/>
                </a:ext>
              </a:extLst>
            </p:cNvPr>
            <p:cNvPicPr>
              <a:picLocks noChangeAspect="1"/>
            </p:cNvPicPr>
            <p:nvPr/>
          </p:nvPicPr>
          <p:blipFill rotWithShape="1">
            <a:blip r:embed="rId2"/>
            <a:srcRect l="760" t="2831"/>
            <a:stretch/>
          </p:blipFill>
          <p:spPr>
            <a:xfrm>
              <a:off x="-1061713" y="3265530"/>
              <a:ext cx="13007489" cy="1737044"/>
            </a:xfrm>
            <a:prstGeom prst="rect">
              <a:avLst/>
            </a:prstGeom>
            <a:ln>
              <a:solidFill>
                <a:schemeClr val="tx1"/>
              </a:solidFill>
            </a:ln>
          </p:spPr>
        </p:pic>
        <p:sp>
          <p:nvSpPr>
            <p:cNvPr id="7" name="Rectangle 6">
              <a:extLst>
                <a:ext uri="{FF2B5EF4-FFF2-40B4-BE49-F238E27FC236}">
                  <a16:creationId xmlns:a16="http://schemas.microsoft.com/office/drawing/2014/main" id="{20F2B9F2-4FDF-FA7D-A477-B5352BBEA25C}"/>
                </a:ext>
                <a:ext uri="{C183D7F6-B498-43B3-948B-1728B52AA6E4}">
                  <adec:decorative xmlns:adec="http://schemas.microsoft.com/office/drawing/2017/decorative" val="1"/>
                </a:ext>
              </a:extLst>
            </p:cNvPr>
            <p:cNvSpPr/>
            <p:nvPr/>
          </p:nvSpPr>
          <p:spPr bwMode="auto">
            <a:xfrm>
              <a:off x="9770964" y="3827907"/>
              <a:ext cx="2188750" cy="117466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7971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AI in the Q&amp;A feature</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3" name="TextBox 2">
            <a:extLst>
              <a:ext uri="{FF2B5EF4-FFF2-40B4-BE49-F238E27FC236}">
                <a16:creationId xmlns:a16="http://schemas.microsoft.com/office/drawing/2014/main" id="{E768B8BF-313E-E5C9-942B-54E24C5EA699}"/>
              </a:ext>
            </a:extLst>
          </p:cNvPr>
          <p:cNvSpPr txBox="1"/>
          <p:nvPr/>
        </p:nvSpPr>
        <p:spPr>
          <a:xfrm>
            <a:off x="1688795" y="1678104"/>
            <a:ext cx="888451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Use natural language to ask questions about data and create visuals for insights.</a:t>
            </a:r>
          </a:p>
        </p:txBody>
      </p:sp>
      <p:pic>
        <p:nvPicPr>
          <p:cNvPr id="8" name="Picture 7" descr="A screenshot of the Q&amp;A feature with some suggested options to get started and a note to add synonyms to help Q&amp;A understand better. ">
            <a:extLst>
              <a:ext uri="{FF2B5EF4-FFF2-40B4-BE49-F238E27FC236}">
                <a16:creationId xmlns:a16="http://schemas.microsoft.com/office/drawing/2014/main" id="{B9161516-0561-15BD-6770-F46DAA876776}"/>
              </a:ext>
            </a:extLst>
          </p:cNvPr>
          <p:cNvPicPr>
            <a:picLocks noChangeAspect="1"/>
          </p:cNvPicPr>
          <p:nvPr/>
        </p:nvPicPr>
        <p:blipFill rotWithShape="1">
          <a:blip r:embed="rId2"/>
          <a:srcRect t="1967" r="-2" b="11421"/>
          <a:stretch/>
        </p:blipFill>
        <p:spPr>
          <a:xfrm>
            <a:off x="672949" y="2329955"/>
            <a:ext cx="5279938" cy="3943638"/>
          </a:xfrm>
          <a:prstGeom prst="rect">
            <a:avLst/>
          </a:prstGeom>
          <a:noFill/>
          <a:ln>
            <a:solidFill>
              <a:schemeClr val="tx1"/>
            </a:solidFill>
          </a:ln>
        </p:spPr>
      </p:pic>
      <p:pic>
        <p:nvPicPr>
          <p:cNvPr id="9" name="Picture 8" descr="A screenshot of a bar chart visual in Power BI Desktop with the Q&amp;A feature enabled.">
            <a:extLst>
              <a:ext uri="{FF2B5EF4-FFF2-40B4-BE49-F238E27FC236}">
                <a16:creationId xmlns:a16="http://schemas.microsoft.com/office/drawing/2014/main" id="{BFDB6E1F-5B9E-047E-A66E-022B24F34F41}"/>
              </a:ext>
            </a:extLst>
          </p:cNvPr>
          <p:cNvPicPr>
            <a:picLocks noChangeAspect="1"/>
          </p:cNvPicPr>
          <p:nvPr/>
        </p:nvPicPr>
        <p:blipFill rotWithShape="1">
          <a:blip r:embed="rId3">
            <a:extLst>
              <a:ext uri="{28A0092B-C50C-407E-A947-70E740481C1C}">
                <a14:useLocalDpi xmlns:a14="http://schemas.microsoft.com/office/drawing/2010/main" val="0"/>
              </a:ext>
            </a:extLst>
          </a:blip>
          <a:srcRect b="-3"/>
          <a:stretch/>
        </p:blipFill>
        <p:spPr>
          <a:xfrm>
            <a:off x="6195237" y="2329955"/>
            <a:ext cx="5281492" cy="3943638"/>
          </a:xfrm>
          <a:prstGeom prst="rect">
            <a:avLst/>
          </a:prstGeom>
          <a:noFill/>
          <a:ln>
            <a:solidFill>
              <a:schemeClr val="tx1"/>
            </a:solidFill>
          </a:ln>
        </p:spPr>
      </p:pic>
    </p:spTree>
    <p:extLst>
      <p:ext uri="{BB962C8B-B14F-4D97-AF65-F5344CB8AC3E}">
        <p14:creationId xmlns:p14="http://schemas.microsoft.com/office/powerpoint/2010/main" val="3540415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079223" cy="1325563"/>
          </a:xfrm>
        </p:spPr>
        <p:txBody>
          <a:bodyPr>
            <a:normAutofit/>
          </a:bodyPr>
          <a:lstStyle/>
          <a:p>
            <a:r>
              <a:rPr lang="en-US" dirty="0"/>
              <a:t>Key influencers visual</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3" name="TextBox 2">
            <a:extLst>
              <a:ext uri="{FF2B5EF4-FFF2-40B4-BE49-F238E27FC236}">
                <a16:creationId xmlns:a16="http://schemas.microsoft.com/office/drawing/2014/main" id="{E768B8BF-313E-E5C9-942B-54E24C5EA699}"/>
              </a:ext>
            </a:extLst>
          </p:cNvPr>
          <p:cNvSpPr txBox="1"/>
          <p:nvPr/>
        </p:nvSpPr>
        <p:spPr>
          <a:xfrm>
            <a:off x="308051" y="3325098"/>
            <a:ext cx="330382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Identify factors driving variations in a chosen target metric.</a:t>
            </a:r>
          </a:p>
        </p:txBody>
      </p:sp>
      <p:pic>
        <p:nvPicPr>
          <p:cNvPr id="4" name="Picture 2" descr="Screenshot of the Key influencers visual and Analyze field.">
            <a:extLst>
              <a:ext uri="{FF2B5EF4-FFF2-40B4-BE49-F238E27FC236}">
                <a16:creationId xmlns:a16="http://schemas.microsoft.com/office/drawing/2014/main" id="{DB69752F-AFA5-91F4-E353-5F2708B53E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011945" y="1794520"/>
            <a:ext cx="7446655" cy="3984487"/>
          </a:xfrm>
          <a:prstGeom prst="rect">
            <a:avLst/>
          </a:prstGeom>
          <a:solidFill>
            <a:srgbClr val="FFFFFF"/>
          </a:solidFill>
          <a:ln>
            <a:solidFill>
              <a:schemeClr val="tx1"/>
            </a:solidFill>
          </a:ln>
        </p:spPr>
      </p:pic>
    </p:spTree>
    <p:extLst>
      <p:ext uri="{BB962C8B-B14F-4D97-AF65-F5344CB8AC3E}">
        <p14:creationId xmlns:p14="http://schemas.microsoft.com/office/powerpoint/2010/main" val="3856456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079223" cy="1325563"/>
          </a:xfrm>
        </p:spPr>
        <p:txBody>
          <a:bodyPr>
            <a:normAutofit/>
          </a:bodyPr>
          <a:lstStyle/>
          <a:p>
            <a:r>
              <a:rPr lang="en-US" dirty="0"/>
              <a:t>Decomposition tree visual</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sp>
        <p:nvSpPr>
          <p:cNvPr id="3" name="TextBox 2">
            <a:extLst>
              <a:ext uri="{FF2B5EF4-FFF2-40B4-BE49-F238E27FC236}">
                <a16:creationId xmlns:a16="http://schemas.microsoft.com/office/drawing/2014/main" id="{E768B8BF-313E-E5C9-942B-54E24C5EA699}"/>
              </a:ext>
            </a:extLst>
          </p:cNvPr>
          <p:cNvSpPr txBox="1"/>
          <p:nvPr/>
        </p:nvSpPr>
        <p:spPr>
          <a:xfrm>
            <a:off x="335483" y="3325098"/>
            <a:ext cx="330382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Visualize data hierarchies for in-depth exploration and pattern discovery.</a:t>
            </a:r>
          </a:p>
        </p:txBody>
      </p:sp>
      <p:grpSp>
        <p:nvGrpSpPr>
          <p:cNvPr id="5" name="Group 4" descr="Screenshot of a decomposition tree visual with the first level for Sales, then Country/Region, then Product name, then City">
            <a:extLst>
              <a:ext uri="{FF2B5EF4-FFF2-40B4-BE49-F238E27FC236}">
                <a16:creationId xmlns:a16="http://schemas.microsoft.com/office/drawing/2014/main" id="{EF363B65-AE7E-AC1D-604A-C0923DF8E0DA}"/>
              </a:ext>
            </a:extLst>
          </p:cNvPr>
          <p:cNvGrpSpPr>
            <a:grpSpLocks/>
          </p:cNvGrpSpPr>
          <p:nvPr/>
        </p:nvGrpSpPr>
        <p:grpSpPr>
          <a:xfrm>
            <a:off x="4376880" y="1564573"/>
            <a:ext cx="6791230" cy="4444380"/>
            <a:chOff x="14360471" y="1797338"/>
            <a:chExt cx="6044598" cy="3955762"/>
          </a:xfrm>
        </p:grpSpPr>
        <p:pic>
          <p:nvPicPr>
            <p:cNvPr id="7" name="Picture 6">
              <a:extLst>
                <a:ext uri="{FF2B5EF4-FFF2-40B4-BE49-F238E27FC236}">
                  <a16:creationId xmlns:a16="http://schemas.microsoft.com/office/drawing/2014/main" id="{08A3F5CE-8E17-7470-C3BE-BA4F7489B25A}"/>
                </a:ext>
              </a:extLst>
            </p:cNvPr>
            <p:cNvPicPr>
              <a:picLocks noChangeAspect="1"/>
            </p:cNvPicPr>
            <p:nvPr/>
          </p:nvPicPr>
          <p:blipFill rotWithShape="1">
            <a:blip r:embed="rId2"/>
            <a:srcRect l="1067" t="1177" r="1067" b="1177"/>
            <a:stretch/>
          </p:blipFill>
          <p:spPr>
            <a:xfrm>
              <a:off x="14360471" y="1797338"/>
              <a:ext cx="6044598" cy="3955762"/>
            </a:xfrm>
            <a:prstGeom prst="rect">
              <a:avLst/>
            </a:prstGeom>
            <a:ln>
              <a:solidFill>
                <a:schemeClr val="tx1"/>
              </a:solidFill>
            </a:ln>
          </p:spPr>
        </p:pic>
        <p:grpSp>
          <p:nvGrpSpPr>
            <p:cNvPr id="8" name="Group 7">
              <a:extLst>
                <a:ext uri="{FF2B5EF4-FFF2-40B4-BE49-F238E27FC236}">
                  <a16:creationId xmlns:a16="http://schemas.microsoft.com/office/drawing/2014/main" id="{6967C8D7-399F-8F51-543C-B4E2A2E6A157}"/>
                </a:ext>
              </a:extLst>
            </p:cNvPr>
            <p:cNvGrpSpPr/>
            <p:nvPr/>
          </p:nvGrpSpPr>
          <p:grpSpPr>
            <a:xfrm>
              <a:off x="16126776" y="1816100"/>
              <a:ext cx="436801" cy="179395"/>
              <a:chOff x="16126776" y="1816100"/>
              <a:chExt cx="436801" cy="179395"/>
            </a:xfrm>
          </p:grpSpPr>
          <p:sp>
            <p:nvSpPr>
              <p:cNvPr id="9" name="Rectangle 8">
                <a:extLst>
                  <a:ext uri="{FF2B5EF4-FFF2-40B4-BE49-F238E27FC236}">
                    <a16:creationId xmlns:a16="http://schemas.microsoft.com/office/drawing/2014/main" id="{2186CE85-2AE1-DB86-9C88-71EEB5F385F1}"/>
                  </a:ext>
                </a:extLst>
              </p:cNvPr>
              <p:cNvSpPr/>
              <p:nvPr/>
            </p:nvSpPr>
            <p:spPr bwMode="auto">
              <a:xfrm>
                <a:off x="16126776" y="1816100"/>
                <a:ext cx="74880" cy="165679"/>
              </a:xfrm>
              <a:prstGeom prst="rect">
                <a:avLst/>
              </a:prstGeom>
              <a:solidFill>
                <a:srgbClr val="FFFF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163B4E8-4B1E-73AD-0CFF-3EDCB5990AFB}"/>
                  </a:ext>
                </a:extLst>
              </p:cNvPr>
              <p:cNvSpPr/>
              <p:nvPr/>
            </p:nvSpPr>
            <p:spPr bwMode="auto">
              <a:xfrm>
                <a:off x="16517858" y="1968063"/>
                <a:ext cx="45719" cy="27432"/>
              </a:xfrm>
              <a:prstGeom prst="rect">
                <a:avLst/>
              </a:prstGeom>
              <a:solidFill>
                <a:srgbClr val="FFFF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1744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hoto of woman holding a succulent in a pot&#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lstStyle/>
          <a:p>
            <a:pPr algn="l"/>
            <a:r>
              <a:rPr lang="en-ZA" sz="4800" dirty="0"/>
              <a:t>Business Dashboard Concept </a:t>
            </a:r>
          </a:p>
        </p:txBody>
      </p:sp>
    </p:spTree>
    <p:extLst>
      <p:ext uri="{BB962C8B-B14F-4D97-AF65-F5344CB8AC3E}">
        <p14:creationId xmlns:p14="http://schemas.microsoft.com/office/powerpoint/2010/main" val="1362578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Sales and Profit Margin</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4" name="Picture 3">
            <a:extLst>
              <a:ext uri="{FF2B5EF4-FFF2-40B4-BE49-F238E27FC236}">
                <a16:creationId xmlns:a16="http://schemas.microsoft.com/office/drawing/2014/main" id="{CE28EA1D-233D-5F7F-1212-C2098A32FB3E}"/>
              </a:ext>
            </a:extLst>
          </p:cNvPr>
          <p:cNvPicPr>
            <a:picLocks noChangeAspect="1"/>
          </p:cNvPicPr>
          <p:nvPr/>
        </p:nvPicPr>
        <p:blipFill>
          <a:blip r:embed="rId2"/>
          <a:stretch>
            <a:fillRect/>
          </a:stretch>
        </p:blipFill>
        <p:spPr>
          <a:xfrm>
            <a:off x="414337" y="1504950"/>
            <a:ext cx="11363325" cy="3848100"/>
          </a:xfrm>
          <a:prstGeom prst="rect">
            <a:avLst/>
          </a:prstGeom>
        </p:spPr>
      </p:pic>
      <p:pic>
        <p:nvPicPr>
          <p:cNvPr id="8" name="Picture 7">
            <a:extLst>
              <a:ext uri="{FF2B5EF4-FFF2-40B4-BE49-F238E27FC236}">
                <a16:creationId xmlns:a16="http://schemas.microsoft.com/office/drawing/2014/main" id="{D85FD8EF-A354-D638-82A5-45035821A3D1}"/>
              </a:ext>
            </a:extLst>
          </p:cNvPr>
          <p:cNvPicPr>
            <a:picLocks noChangeAspect="1"/>
          </p:cNvPicPr>
          <p:nvPr/>
        </p:nvPicPr>
        <p:blipFill>
          <a:blip r:embed="rId3"/>
          <a:stretch>
            <a:fillRect/>
          </a:stretch>
        </p:blipFill>
        <p:spPr>
          <a:xfrm>
            <a:off x="687291" y="5707450"/>
            <a:ext cx="4722816" cy="276998"/>
          </a:xfrm>
          <a:prstGeom prst="rect">
            <a:avLst/>
          </a:prstGeom>
        </p:spPr>
      </p:pic>
      <p:pic>
        <p:nvPicPr>
          <p:cNvPr id="10" name="Picture 9">
            <a:extLst>
              <a:ext uri="{FF2B5EF4-FFF2-40B4-BE49-F238E27FC236}">
                <a16:creationId xmlns:a16="http://schemas.microsoft.com/office/drawing/2014/main" id="{9351D7BF-0DCB-D577-80E1-CF93A59ACF8B}"/>
              </a:ext>
            </a:extLst>
          </p:cNvPr>
          <p:cNvPicPr>
            <a:picLocks noChangeAspect="1"/>
          </p:cNvPicPr>
          <p:nvPr/>
        </p:nvPicPr>
        <p:blipFill>
          <a:blip r:embed="rId4"/>
          <a:stretch>
            <a:fillRect/>
          </a:stretch>
        </p:blipFill>
        <p:spPr>
          <a:xfrm>
            <a:off x="5812345" y="5647834"/>
            <a:ext cx="5272405" cy="365125"/>
          </a:xfrm>
          <a:prstGeom prst="rect">
            <a:avLst/>
          </a:prstGeom>
        </p:spPr>
      </p:pic>
    </p:spTree>
    <p:extLst>
      <p:ext uri="{BB962C8B-B14F-4D97-AF65-F5344CB8AC3E}">
        <p14:creationId xmlns:p14="http://schemas.microsoft.com/office/powerpoint/2010/main" val="1604298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191999" cy="1325563"/>
          </a:xfrm>
        </p:spPr>
        <p:txBody>
          <a:bodyPr/>
          <a:lstStyle/>
          <a:p>
            <a:r>
              <a:rPr lang="en-US" dirty="0"/>
              <a:t>Variance and Variance Margin</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5" name="Picture 4">
            <a:extLst>
              <a:ext uri="{FF2B5EF4-FFF2-40B4-BE49-F238E27FC236}">
                <a16:creationId xmlns:a16="http://schemas.microsoft.com/office/drawing/2014/main" id="{F256EA09-42CC-FF0F-6B90-EDF58E69AFE0}"/>
              </a:ext>
            </a:extLst>
          </p:cNvPr>
          <p:cNvPicPr>
            <a:picLocks noChangeAspect="1"/>
          </p:cNvPicPr>
          <p:nvPr/>
        </p:nvPicPr>
        <p:blipFill>
          <a:blip r:embed="rId2"/>
          <a:stretch>
            <a:fillRect/>
          </a:stretch>
        </p:blipFill>
        <p:spPr>
          <a:xfrm>
            <a:off x="5576697" y="1657132"/>
            <a:ext cx="5848350" cy="4486275"/>
          </a:xfrm>
          <a:prstGeom prst="rect">
            <a:avLst/>
          </a:prstGeom>
        </p:spPr>
      </p:pic>
      <p:pic>
        <p:nvPicPr>
          <p:cNvPr id="12" name="Picture 11">
            <a:extLst>
              <a:ext uri="{FF2B5EF4-FFF2-40B4-BE49-F238E27FC236}">
                <a16:creationId xmlns:a16="http://schemas.microsoft.com/office/drawing/2014/main" id="{5E7E2C35-CAFA-DBEC-081C-132B7AC2B2F0}"/>
              </a:ext>
            </a:extLst>
          </p:cNvPr>
          <p:cNvPicPr>
            <a:picLocks noChangeAspect="1"/>
          </p:cNvPicPr>
          <p:nvPr/>
        </p:nvPicPr>
        <p:blipFill>
          <a:blip r:embed="rId3"/>
          <a:stretch>
            <a:fillRect/>
          </a:stretch>
        </p:blipFill>
        <p:spPr>
          <a:xfrm>
            <a:off x="188024" y="4313129"/>
            <a:ext cx="2800705" cy="568671"/>
          </a:xfrm>
          <a:prstGeom prst="rect">
            <a:avLst/>
          </a:prstGeom>
        </p:spPr>
      </p:pic>
      <p:pic>
        <p:nvPicPr>
          <p:cNvPr id="14" name="Picture 13">
            <a:extLst>
              <a:ext uri="{FF2B5EF4-FFF2-40B4-BE49-F238E27FC236}">
                <a16:creationId xmlns:a16="http://schemas.microsoft.com/office/drawing/2014/main" id="{913B0D59-0F6F-C95D-E6A1-3BDEC740B869}"/>
              </a:ext>
            </a:extLst>
          </p:cNvPr>
          <p:cNvPicPr>
            <a:picLocks noChangeAspect="1"/>
          </p:cNvPicPr>
          <p:nvPr/>
        </p:nvPicPr>
        <p:blipFill>
          <a:blip r:embed="rId4"/>
          <a:stretch>
            <a:fillRect/>
          </a:stretch>
        </p:blipFill>
        <p:spPr>
          <a:xfrm>
            <a:off x="188024" y="2549461"/>
            <a:ext cx="5200650" cy="1228725"/>
          </a:xfrm>
          <a:prstGeom prst="rect">
            <a:avLst/>
          </a:prstGeom>
        </p:spPr>
      </p:pic>
    </p:spTree>
    <p:extLst>
      <p:ext uri="{BB962C8B-B14F-4D97-AF65-F5344CB8AC3E}">
        <p14:creationId xmlns:p14="http://schemas.microsoft.com/office/powerpoint/2010/main" val="544805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Business Understanding</a:t>
            </a:r>
          </a:p>
        </p:txBody>
      </p:sp>
      <p:pic>
        <p:nvPicPr>
          <p:cNvPr id="6" name="Picture 5">
            <a:extLst>
              <a:ext uri="{FF2B5EF4-FFF2-40B4-BE49-F238E27FC236}">
                <a16:creationId xmlns:a16="http://schemas.microsoft.com/office/drawing/2014/main" id="{C2C8E01E-9C01-06A3-48D2-0632FAC34FC6}"/>
              </a:ext>
            </a:extLst>
          </p:cNvPr>
          <p:cNvPicPr>
            <a:picLocks noChangeAspect="1"/>
          </p:cNvPicPr>
          <p:nvPr/>
        </p:nvPicPr>
        <p:blipFill>
          <a:blip r:embed="rId2"/>
          <a:stretch>
            <a:fillRect/>
          </a:stretch>
        </p:blipFill>
        <p:spPr>
          <a:xfrm>
            <a:off x="3944005" y="1690688"/>
            <a:ext cx="7691525" cy="4338491"/>
          </a:xfrm>
          <a:prstGeom prst="rect">
            <a:avLst/>
          </a:prstGeom>
        </p:spPr>
      </p:pic>
      <p:sp>
        <p:nvSpPr>
          <p:cNvPr id="8" name="TextBox 7">
            <a:extLst>
              <a:ext uri="{FF2B5EF4-FFF2-40B4-BE49-F238E27FC236}">
                <a16:creationId xmlns:a16="http://schemas.microsoft.com/office/drawing/2014/main" id="{79E88FFD-0799-83D2-5475-248BC55B7262}"/>
              </a:ext>
            </a:extLst>
          </p:cNvPr>
          <p:cNvSpPr txBox="1"/>
          <p:nvPr/>
        </p:nvSpPr>
        <p:spPr>
          <a:xfrm>
            <a:off x="3048699" y="6356350"/>
            <a:ext cx="6094602" cy="276999"/>
          </a:xfrm>
          <a:prstGeom prst="rect">
            <a:avLst/>
          </a:prstGeom>
          <a:noFill/>
        </p:spPr>
        <p:txBody>
          <a:bodyPr wrap="square">
            <a:spAutoFit/>
          </a:bodyPr>
          <a:lstStyle/>
          <a:p>
            <a:pPr algn="ctr"/>
            <a:r>
              <a:rPr lang="en-US" sz="1200" dirty="0"/>
              <a:t>https://www.sub-brain.com/business/business-model-canvas-sbc/</a:t>
            </a:r>
          </a:p>
        </p:txBody>
      </p:sp>
      <p:sp>
        <p:nvSpPr>
          <p:cNvPr id="9" name="TextBox 8">
            <a:extLst>
              <a:ext uri="{FF2B5EF4-FFF2-40B4-BE49-F238E27FC236}">
                <a16:creationId xmlns:a16="http://schemas.microsoft.com/office/drawing/2014/main" id="{268E9EDD-2CC5-A5A0-EA98-BD2856762D06}"/>
              </a:ext>
            </a:extLst>
          </p:cNvPr>
          <p:cNvSpPr txBox="1"/>
          <p:nvPr/>
        </p:nvSpPr>
        <p:spPr>
          <a:xfrm>
            <a:off x="340291" y="1690688"/>
            <a:ext cx="3447819" cy="1754326"/>
          </a:xfrm>
          <a:prstGeom prst="rect">
            <a:avLst/>
          </a:prstGeom>
          <a:noFill/>
        </p:spPr>
        <p:txBody>
          <a:bodyPr wrap="square">
            <a:spAutoFit/>
          </a:bodyPr>
          <a:lstStyle/>
          <a:p>
            <a:pPr marL="285750" indent="-285750">
              <a:buFont typeface="Arial" panose="020B0604020202020204" pitchFamily="34" charset="0"/>
              <a:buChar char="•"/>
            </a:pPr>
            <a:r>
              <a:rPr lang="en-US" dirty="0"/>
              <a:t>Identify business pain points</a:t>
            </a:r>
            <a:br>
              <a:rPr lang="en-US" dirty="0"/>
            </a:br>
            <a:endParaRPr lang="en-US" dirty="0"/>
          </a:p>
          <a:p>
            <a:pPr marL="285750" indent="-285750">
              <a:buFont typeface="Arial" panose="020B0604020202020204" pitchFamily="34" charset="0"/>
              <a:buChar char="•"/>
            </a:pPr>
            <a:r>
              <a:rPr lang="en-US" dirty="0"/>
              <a:t>Define key business questions</a:t>
            </a:r>
            <a:br>
              <a:rPr lang="en-US" dirty="0"/>
            </a:br>
            <a:endParaRPr lang="en-US" dirty="0"/>
          </a:p>
          <a:p>
            <a:pPr marL="285750" indent="-285750">
              <a:buFont typeface="Arial" panose="020B0604020202020204" pitchFamily="34" charset="0"/>
              <a:buChar char="•"/>
            </a:pPr>
            <a:r>
              <a:rPr lang="en-US" dirty="0"/>
              <a:t>Choose key business areas of interest</a:t>
            </a:r>
          </a:p>
        </p:txBody>
      </p:sp>
    </p:spTree>
    <p:extLst>
      <p:ext uri="{BB962C8B-B14F-4D97-AF65-F5344CB8AC3E}">
        <p14:creationId xmlns:p14="http://schemas.microsoft.com/office/powerpoint/2010/main" val="3326806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191999" cy="1325563"/>
          </a:xfrm>
        </p:spPr>
        <p:txBody>
          <a:bodyPr/>
          <a:lstStyle/>
          <a:p>
            <a:r>
              <a:rPr lang="en-US" dirty="0"/>
              <a:t>Aggregate Price</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4" name="Picture 3">
            <a:extLst>
              <a:ext uri="{FF2B5EF4-FFF2-40B4-BE49-F238E27FC236}">
                <a16:creationId xmlns:a16="http://schemas.microsoft.com/office/drawing/2014/main" id="{496D7FB9-1ECE-14E3-523F-5C836BFCA189}"/>
              </a:ext>
            </a:extLst>
          </p:cNvPr>
          <p:cNvPicPr>
            <a:picLocks noChangeAspect="1"/>
          </p:cNvPicPr>
          <p:nvPr/>
        </p:nvPicPr>
        <p:blipFill>
          <a:blip r:embed="rId2"/>
          <a:stretch>
            <a:fillRect/>
          </a:stretch>
        </p:blipFill>
        <p:spPr>
          <a:xfrm>
            <a:off x="5618760" y="2160587"/>
            <a:ext cx="5796051" cy="3049524"/>
          </a:xfrm>
          <a:prstGeom prst="rect">
            <a:avLst/>
          </a:prstGeom>
        </p:spPr>
      </p:pic>
      <p:pic>
        <p:nvPicPr>
          <p:cNvPr id="8" name="Picture 7">
            <a:extLst>
              <a:ext uri="{FF2B5EF4-FFF2-40B4-BE49-F238E27FC236}">
                <a16:creationId xmlns:a16="http://schemas.microsoft.com/office/drawing/2014/main" id="{28A1A6EF-0705-AD1D-3467-6E81536F52AC}"/>
              </a:ext>
            </a:extLst>
          </p:cNvPr>
          <p:cNvPicPr>
            <a:picLocks noChangeAspect="1"/>
          </p:cNvPicPr>
          <p:nvPr/>
        </p:nvPicPr>
        <p:blipFill>
          <a:blip r:embed="rId3"/>
          <a:stretch>
            <a:fillRect/>
          </a:stretch>
        </p:blipFill>
        <p:spPr>
          <a:xfrm>
            <a:off x="263970" y="2374761"/>
            <a:ext cx="3910697" cy="347282"/>
          </a:xfrm>
          <a:prstGeom prst="rect">
            <a:avLst/>
          </a:prstGeom>
        </p:spPr>
      </p:pic>
      <p:pic>
        <p:nvPicPr>
          <p:cNvPr id="10" name="Picture 9">
            <a:extLst>
              <a:ext uri="{FF2B5EF4-FFF2-40B4-BE49-F238E27FC236}">
                <a16:creationId xmlns:a16="http://schemas.microsoft.com/office/drawing/2014/main" id="{06B236B4-77F2-B625-8AA4-30F3D34C5130}"/>
              </a:ext>
            </a:extLst>
          </p:cNvPr>
          <p:cNvPicPr>
            <a:picLocks noChangeAspect="1"/>
          </p:cNvPicPr>
          <p:nvPr/>
        </p:nvPicPr>
        <p:blipFill>
          <a:blip r:embed="rId4"/>
          <a:stretch>
            <a:fillRect/>
          </a:stretch>
        </p:blipFill>
        <p:spPr>
          <a:xfrm>
            <a:off x="263970" y="2970059"/>
            <a:ext cx="4408614" cy="334227"/>
          </a:xfrm>
          <a:prstGeom prst="rect">
            <a:avLst/>
          </a:prstGeom>
        </p:spPr>
      </p:pic>
      <p:pic>
        <p:nvPicPr>
          <p:cNvPr id="13" name="Picture 12">
            <a:extLst>
              <a:ext uri="{FF2B5EF4-FFF2-40B4-BE49-F238E27FC236}">
                <a16:creationId xmlns:a16="http://schemas.microsoft.com/office/drawing/2014/main" id="{B793016D-C316-95AD-6770-A738E544E1B4}"/>
              </a:ext>
            </a:extLst>
          </p:cNvPr>
          <p:cNvPicPr>
            <a:picLocks noChangeAspect="1"/>
          </p:cNvPicPr>
          <p:nvPr/>
        </p:nvPicPr>
        <p:blipFill>
          <a:blip r:embed="rId5"/>
          <a:stretch>
            <a:fillRect/>
          </a:stretch>
        </p:blipFill>
        <p:spPr>
          <a:xfrm>
            <a:off x="263970" y="3448816"/>
            <a:ext cx="3902788" cy="347282"/>
          </a:xfrm>
          <a:prstGeom prst="rect">
            <a:avLst/>
          </a:prstGeom>
        </p:spPr>
      </p:pic>
      <p:pic>
        <p:nvPicPr>
          <p:cNvPr id="16" name="Picture 15">
            <a:extLst>
              <a:ext uri="{FF2B5EF4-FFF2-40B4-BE49-F238E27FC236}">
                <a16:creationId xmlns:a16="http://schemas.microsoft.com/office/drawing/2014/main" id="{62B894CA-1503-37F1-43A4-C823786D30D9}"/>
              </a:ext>
            </a:extLst>
          </p:cNvPr>
          <p:cNvPicPr>
            <a:picLocks noChangeAspect="1"/>
          </p:cNvPicPr>
          <p:nvPr/>
        </p:nvPicPr>
        <p:blipFill>
          <a:blip r:embed="rId6"/>
          <a:stretch>
            <a:fillRect/>
          </a:stretch>
        </p:blipFill>
        <p:spPr>
          <a:xfrm>
            <a:off x="263970" y="3940357"/>
            <a:ext cx="4133860" cy="334227"/>
          </a:xfrm>
          <a:prstGeom prst="rect">
            <a:avLst/>
          </a:prstGeom>
        </p:spPr>
      </p:pic>
      <p:pic>
        <p:nvPicPr>
          <p:cNvPr id="18" name="Picture 17">
            <a:extLst>
              <a:ext uri="{FF2B5EF4-FFF2-40B4-BE49-F238E27FC236}">
                <a16:creationId xmlns:a16="http://schemas.microsoft.com/office/drawing/2014/main" id="{04C649E9-6EF1-710F-4D93-6A27072D5CF1}"/>
              </a:ext>
            </a:extLst>
          </p:cNvPr>
          <p:cNvPicPr>
            <a:picLocks noChangeAspect="1"/>
          </p:cNvPicPr>
          <p:nvPr/>
        </p:nvPicPr>
        <p:blipFill>
          <a:blip r:embed="rId7"/>
          <a:stretch>
            <a:fillRect/>
          </a:stretch>
        </p:blipFill>
        <p:spPr>
          <a:xfrm>
            <a:off x="263970" y="4584028"/>
            <a:ext cx="4800701" cy="334226"/>
          </a:xfrm>
          <a:prstGeom prst="rect">
            <a:avLst/>
          </a:prstGeom>
        </p:spPr>
      </p:pic>
      <p:pic>
        <p:nvPicPr>
          <p:cNvPr id="20" name="Picture 19">
            <a:extLst>
              <a:ext uri="{FF2B5EF4-FFF2-40B4-BE49-F238E27FC236}">
                <a16:creationId xmlns:a16="http://schemas.microsoft.com/office/drawing/2014/main" id="{6E81ADD6-7A6D-BB95-FF6A-A59C4EBF1D87}"/>
              </a:ext>
            </a:extLst>
          </p:cNvPr>
          <p:cNvPicPr>
            <a:picLocks noChangeAspect="1"/>
          </p:cNvPicPr>
          <p:nvPr/>
        </p:nvPicPr>
        <p:blipFill>
          <a:blip r:embed="rId8"/>
          <a:stretch>
            <a:fillRect/>
          </a:stretch>
        </p:blipFill>
        <p:spPr>
          <a:xfrm>
            <a:off x="236538" y="4945853"/>
            <a:ext cx="3247326" cy="327855"/>
          </a:xfrm>
          <a:prstGeom prst="rect">
            <a:avLst/>
          </a:prstGeom>
        </p:spPr>
      </p:pic>
    </p:spTree>
    <p:extLst>
      <p:ext uri="{BB962C8B-B14F-4D97-AF65-F5344CB8AC3E}">
        <p14:creationId xmlns:p14="http://schemas.microsoft.com/office/powerpoint/2010/main" val="76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Sales Dashboard Example</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5" name="Picture 4">
            <a:extLst>
              <a:ext uri="{FF2B5EF4-FFF2-40B4-BE49-F238E27FC236}">
                <a16:creationId xmlns:a16="http://schemas.microsoft.com/office/drawing/2014/main" id="{4F7CF03B-A513-3DE8-46E5-BC513B90627D}"/>
              </a:ext>
            </a:extLst>
          </p:cNvPr>
          <p:cNvPicPr>
            <a:picLocks noChangeAspect="1"/>
          </p:cNvPicPr>
          <p:nvPr/>
        </p:nvPicPr>
        <p:blipFill>
          <a:blip r:embed="rId2"/>
          <a:stretch>
            <a:fillRect/>
          </a:stretch>
        </p:blipFill>
        <p:spPr>
          <a:xfrm>
            <a:off x="989457" y="2443543"/>
            <a:ext cx="2495550" cy="2571750"/>
          </a:xfrm>
          <a:prstGeom prst="rect">
            <a:avLst/>
          </a:prstGeom>
        </p:spPr>
      </p:pic>
      <p:pic>
        <p:nvPicPr>
          <p:cNvPr id="9" name="Picture 8">
            <a:extLst>
              <a:ext uri="{FF2B5EF4-FFF2-40B4-BE49-F238E27FC236}">
                <a16:creationId xmlns:a16="http://schemas.microsoft.com/office/drawing/2014/main" id="{25F35C59-58B8-E0A7-2AA8-0B9C40DD4E11}"/>
              </a:ext>
            </a:extLst>
          </p:cNvPr>
          <p:cNvPicPr>
            <a:picLocks noChangeAspect="1"/>
          </p:cNvPicPr>
          <p:nvPr/>
        </p:nvPicPr>
        <p:blipFill>
          <a:blip r:embed="rId3"/>
          <a:stretch>
            <a:fillRect/>
          </a:stretch>
        </p:blipFill>
        <p:spPr>
          <a:xfrm>
            <a:off x="4199572" y="2443543"/>
            <a:ext cx="7267575" cy="2409825"/>
          </a:xfrm>
          <a:prstGeom prst="rect">
            <a:avLst/>
          </a:prstGeom>
        </p:spPr>
      </p:pic>
    </p:spTree>
    <p:extLst>
      <p:ext uri="{BB962C8B-B14F-4D97-AF65-F5344CB8AC3E}">
        <p14:creationId xmlns:p14="http://schemas.microsoft.com/office/powerpoint/2010/main" val="988698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Sales Dashboard Example</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4" name="Picture 3">
            <a:extLst>
              <a:ext uri="{FF2B5EF4-FFF2-40B4-BE49-F238E27FC236}">
                <a16:creationId xmlns:a16="http://schemas.microsoft.com/office/drawing/2014/main" id="{E572BD2F-98AB-1E54-AA39-8BC31F70BDD5}"/>
              </a:ext>
            </a:extLst>
          </p:cNvPr>
          <p:cNvPicPr>
            <a:picLocks noChangeAspect="1"/>
          </p:cNvPicPr>
          <p:nvPr/>
        </p:nvPicPr>
        <p:blipFill>
          <a:blip r:embed="rId2"/>
          <a:stretch>
            <a:fillRect/>
          </a:stretch>
        </p:blipFill>
        <p:spPr>
          <a:xfrm>
            <a:off x="435598" y="2315280"/>
            <a:ext cx="2539949" cy="2828925"/>
          </a:xfrm>
          <a:prstGeom prst="rect">
            <a:avLst/>
          </a:prstGeom>
        </p:spPr>
      </p:pic>
      <p:pic>
        <p:nvPicPr>
          <p:cNvPr id="8" name="Picture 7">
            <a:extLst>
              <a:ext uri="{FF2B5EF4-FFF2-40B4-BE49-F238E27FC236}">
                <a16:creationId xmlns:a16="http://schemas.microsoft.com/office/drawing/2014/main" id="{2CDB4718-1F42-47FB-A053-0BB23885A527}"/>
              </a:ext>
            </a:extLst>
          </p:cNvPr>
          <p:cNvPicPr>
            <a:picLocks noChangeAspect="1"/>
          </p:cNvPicPr>
          <p:nvPr/>
        </p:nvPicPr>
        <p:blipFill>
          <a:blip r:embed="rId3"/>
          <a:stretch>
            <a:fillRect/>
          </a:stretch>
        </p:blipFill>
        <p:spPr>
          <a:xfrm>
            <a:off x="3179254" y="2610526"/>
            <a:ext cx="8943645" cy="2238432"/>
          </a:xfrm>
          <a:prstGeom prst="rect">
            <a:avLst/>
          </a:prstGeom>
        </p:spPr>
      </p:pic>
    </p:spTree>
    <p:extLst>
      <p:ext uri="{BB962C8B-B14F-4D97-AF65-F5344CB8AC3E}">
        <p14:creationId xmlns:p14="http://schemas.microsoft.com/office/powerpoint/2010/main" val="37858861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YTD measure</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5" name="Picture 4">
            <a:extLst>
              <a:ext uri="{FF2B5EF4-FFF2-40B4-BE49-F238E27FC236}">
                <a16:creationId xmlns:a16="http://schemas.microsoft.com/office/drawing/2014/main" id="{16B25D20-3081-9667-A391-4865BB0C8F0F}"/>
              </a:ext>
            </a:extLst>
          </p:cNvPr>
          <p:cNvPicPr>
            <a:picLocks noChangeAspect="1"/>
          </p:cNvPicPr>
          <p:nvPr/>
        </p:nvPicPr>
        <p:blipFill>
          <a:blip r:embed="rId2"/>
          <a:stretch>
            <a:fillRect/>
          </a:stretch>
        </p:blipFill>
        <p:spPr>
          <a:xfrm>
            <a:off x="1026731" y="3364683"/>
            <a:ext cx="5304805" cy="823577"/>
          </a:xfrm>
          <a:prstGeom prst="rect">
            <a:avLst/>
          </a:prstGeom>
        </p:spPr>
      </p:pic>
      <p:pic>
        <p:nvPicPr>
          <p:cNvPr id="9" name="Picture 8">
            <a:extLst>
              <a:ext uri="{FF2B5EF4-FFF2-40B4-BE49-F238E27FC236}">
                <a16:creationId xmlns:a16="http://schemas.microsoft.com/office/drawing/2014/main" id="{C8E90673-A692-F8FF-E8A9-A1D19CFDC224}"/>
              </a:ext>
            </a:extLst>
          </p:cNvPr>
          <p:cNvPicPr>
            <a:picLocks noChangeAspect="1"/>
          </p:cNvPicPr>
          <p:nvPr/>
        </p:nvPicPr>
        <p:blipFill>
          <a:blip r:embed="rId3"/>
          <a:stretch>
            <a:fillRect/>
          </a:stretch>
        </p:blipFill>
        <p:spPr>
          <a:xfrm>
            <a:off x="7720202" y="1598089"/>
            <a:ext cx="2475357" cy="4538155"/>
          </a:xfrm>
          <a:prstGeom prst="rect">
            <a:avLst/>
          </a:prstGeom>
        </p:spPr>
      </p:pic>
    </p:spTree>
    <p:extLst>
      <p:ext uri="{BB962C8B-B14F-4D97-AF65-F5344CB8AC3E}">
        <p14:creationId xmlns:p14="http://schemas.microsoft.com/office/powerpoint/2010/main" val="905881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YoY growth measure</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8" name="Picture 7">
            <a:extLst>
              <a:ext uri="{FF2B5EF4-FFF2-40B4-BE49-F238E27FC236}">
                <a16:creationId xmlns:a16="http://schemas.microsoft.com/office/drawing/2014/main" id="{823A3602-4730-C472-F3F2-B24A7CACA16C}"/>
              </a:ext>
            </a:extLst>
          </p:cNvPr>
          <p:cNvPicPr>
            <a:picLocks noChangeAspect="1"/>
          </p:cNvPicPr>
          <p:nvPr/>
        </p:nvPicPr>
        <p:blipFill>
          <a:blip r:embed="rId2"/>
          <a:stretch>
            <a:fillRect/>
          </a:stretch>
        </p:blipFill>
        <p:spPr>
          <a:xfrm>
            <a:off x="2033587" y="1720404"/>
            <a:ext cx="3552825" cy="4210050"/>
          </a:xfrm>
          <a:prstGeom prst="rect">
            <a:avLst/>
          </a:prstGeom>
        </p:spPr>
      </p:pic>
      <p:pic>
        <p:nvPicPr>
          <p:cNvPr id="11" name="Picture 10">
            <a:extLst>
              <a:ext uri="{FF2B5EF4-FFF2-40B4-BE49-F238E27FC236}">
                <a16:creationId xmlns:a16="http://schemas.microsoft.com/office/drawing/2014/main" id="{3F598D39-8332-459C-A7CB-0E9B2751C778}"/>
              </a:ext>
            </a:extLst>
          </p:cNvPr>
          <p:cNvPicPr>
            <a:picLocks noChangeAspect="1"/>
          </p:cNvPicPr>
          <p:nvPr/>
        </p:nvPicPr>
        <p:blipFill>
          <a:blip r:embed="rId3"/>
          <a:stretch>
            <a:fillRect/>
          </a:stretch>
        </p:blipFill>
        <p:spPr>
          <a:xfrm>
            <a:off x="6540058" y="1720404"/>
            <a:ext cx="3765230" cy="4301556"/>
          </a:xfrm>
          <a:prstGeom prst="rect">
            <a:avLst/>
          </a:prstGeom>
        </p:spPr>
      </p:pic>
    </p:spTree>
    <p:extLst>
      <p:ext uri="{BB962C8B-B14F-4D97-AF65-F5344CB8AC3E}">
        <p14:creationId xmlns:p14="http://schemas.microsoft.com/office/powerpoint/2010/main" val="17574973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1" y="331569"/>
            <a:ext cx="12262104" cy="1325563"/>
          </a:xfrm>
        </p:spPr>
        <p:txBody>
          <a:bodyPr/>
          <a:lstStyle/>
          <a:p>
            <a:r>
              <a:rPr lang="en-US" dirty="0"/>
              <a:t>Sales Forecast </a:t>
            </a:r>
          </a:p>
        </p:txBody>
      </p:sp>
      <p:sp>
        <p:nvSpPr>
          <p:cNvPr id="6" name="TextBox 5">
            <a:extLst>
              <a:ext uri="{FF2B5EF4-FFF2-40B4-BE49-F238E27FC236}">
                <a16:creationId xmlns:a16="http://schemas.microsoft.com/office/drawing/2014/main" id="{38B9A7DF-7946-EACA-23E1-EE77396ECDD9}"/>
              </a:ext>
            </a:extLst>
          </p:cNvPr>
          <p:cNvSpPr txBox="1"/>
          <p:nvPr/>
        </p:nvSpPr>
        <p:spPr>
          <a:xfrm>
            <a:off x="3048699" y="6398295"/>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https://learn.microsoft.com/</a:t>
            </a:r>
          </a:p>
        </p:txBody>
      </p:sp>
      <p:pic>
        <p:nvPicPr>
          <p:cNvPr id="5" name="Picture 4">
            <a:extLst>
              <a:ext uri="{FF2B5EF4-FFF2-40B4-BE49-F238E27FC236}">
                <a16:creationId xmlns:a16="http://schemas.microsoft.com/office/drawing/2014/main" id="{6BD88395-A18D-5509-5BF0-E9E3FA7BC73A}"/>
              </a:ext>
            </a:extLst>
          </p:cNvPr>
          <p:cNvPicPr>
            <a:picLocks noChangeAspect="1"/>
          </p:cNvPicPr>
          <p:nvPr/>
        </p:nvPicPr>
        <p:blipFill>
          <a:blip r:embed="rId2"/>
          <a:stretch>
            <a:fillRect/>
          </a:stretch>
        </p:blipFill>
        <p:spPr>
          <a:xfrm>
            <a:off x="3475069" y="1486488"/>
            <a:ext cx="8058213" cy="4473015"/>
          </a:xfrm>
          <a:prstGeom prst="rect">
            <a:avLst/>
          </a:prstGeom>
        </p:spPr>
      </p:pic>
      <p:pic>
        <p:nvPicPr>
          <p:cNvPr id="4" name="Picture 3">
            <a:extLst>
              <a:ext uri="{FF2B5EF4-FFF2-40B4-BE49-F238E27FC236}">
                <a16:creationId xmlns:a16="http://schemas.microsoft.com/office/drawing/2014/main" id="{5B7FA0E0-A969-DDD7-B051-C7A163A4F5AF}"/>
              </a:ext>
            </a:extLst>
          </p:cNvPr>
          <p:cNvPicPr>
            <a:picLocks noChangeAspect="1"/>
          </p:cNvPicPr>
          <p:nvPr/>
        </p:nvPicPr>
        <p:blipFill>
          <a:blip r:embed="rId3"/>
          <a:stretch>
            <a:fillRect/>
          </a:stretch>
        </p:blipFill>
        <p:spPr>
          <a:xfrm>
            <a:off x="658718" y="1486487"/>
            <a:ext cx="2290853" cy="4473016"/>
          </a:xfrm>
          <a:prstGeom prst="rect">
            <a:avLst/>
          </a:prstGeom>
        </p:spPr>
      </p:pic>
    </p:spTree>
    <p:extLst>
      <p:ext uri="{BB962C8B-B14F-4D97-AF65-F5344CB8AC3E}">
        <p14:creationId xmlns:p14="http://schemas.microsoft.com/office/powerpoint/2010/main" val="2987127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3581400" y="4840890"/>
            <a:ext cx="5029200" cy="1371600"/>
          </a:xfrm>
        </p:spPr>
        <p:txBody>
          <a:bodyPr/>
          <a:lstStyle/>
          <a:p>
            <a:r>
              <a:rPr lang="en-US"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pic>
        <p:nvPicPr>
          <p:cNvPr id="6" name="Picture Placeholder 5" descr="photo of a man putting up an sign in store window opening soon">
            <a:extLst>
              <a:ext uri="{FF2B5EF4-FFF2-40B4-BE49-F238E27FC236}">
                <a16:creationId xmlns:a16="http://schemas.microsoft.com/office/drawing/2014/main" id="{691AD6B7-0ED8-43AE-BD4D-3006299F9EFD}"/>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68" r="68"/>
          <a:stretch/>
        </p:blipFill>
        <p:spPr>
          <a:xfrm>
            <a:off x="6096000" y="390524"/>
            <a:ext cx="5637276" cy="4114800"/>
          </a:xfrm>
        </p:spPr>
      </p:pic>
    </p:spTree>
    <p:extLst>
      <p:ext uri="{BB962C8B-B14F-4D97-AF65-F5344CB8AC3E}">
        <p14:creationId xmlns:p14="http://schemas.microsoft.com/office/powerpoint/2010/main" val="243649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Data Understanding</a:t>
            </a:r>
          </a:p>
        </p:txBody>
      </p:sp>
      <p:sp>
        <p:nvSpPr>
          <p:cNvPr id="9" name="TextBox 8">
            <a:extLst>
              <a:ext uri="{FF2B5EF4-FFF2-40B4-BE49-F238E27FC236}">
                <a16:creationId xmlns:a16="http://schemas.microsoft.com/office/drawing/2014/main" id="{268E9EDD-2CC5-A5A0-EA98-BD2856762D06}"/>
              </a:ext>
            </a:extLst>
          </p:cNvPr>
          <p:cNvSpPr txBox="1"/>
          <p:nvPr/>
        </p:nvSpPr>
        <p:spPr>
          <a:xfrm>
            <a:off x="309968" y="1827598"/>
            <a:ext cx="410291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Identify data sources</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Understand limitation of each source</a:t>
            </a:r>
            <a:b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b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Understand data relationships</a:t>
            </a:r>
          </a:p>
        </p:txBody>
      </p:sp>
      <p:pic>
        <p:nvPicPr>
          <p:cNvPr id="4" name="Picture 3">
            <a:extLst>
              <a:ext uri="{FF2B5EF4-FFF2-40B4-BE49-F238E27FC236}">
                <a16:creationId xmlns:a16="http://schemas.microsoft.com/office/drawing/2014/main" id="{D7483A13-521D-AB10-3A2E-E1EAEB8C0C8F}"/>
              </a:ext>
            </a:extLst>
          </p:cNvPr>
          <p:cNvPicPr>
            <a:picLocks noChangeAspect="1"/>
          </p:cNvPicPr>
          <p:nvPr/>
        </p:nvPicPr>
        <p:blipFill>
          <a:blip r:embed="rId2"/>
          <a:stretch>
            <a:fillRect/>
          </a:stretch>
        </p:blipFill>
        <p:spPr>
          <a:xfrm>
            <a:off x="4314128" y="1647128"/>
            <a:ext cx="3563744" cy="3563744"/>
          </a:xfrm>
          <a:prstGeom prst="rect">
            <a:avLst/>
          </a:prstGeom>
        </p:spPr>
      </p:pic>
      <p:pic>
        <p:nvPicPr>
          <p:cNvPr id="5" name="Picture 4" descr="Visual representation of a star schema within the Model view of Power BI Desktop. Connecting a fact table to multiple dimension tables.">
            <a:extLst>
              <a:ext uri="{FF2B5EF4-FFF2-40B4-BE49-F238E27FC236}">
                <a16:creationId xmlns:a16="http://schemas.microsoft.com/office/drawing/2014/main" id="{714D66EE-8B98-AFE2-6C8F-6804A144B83C}"/>
              </a:ext>
            </a:extLst>
          </p:cNvPr>
          <p:cNvPicPr>
            <a:picLocks noChangeAspect="1"/>
          </p:cNvPicPr>
          <p:nvPr/>
        </p:nvPicPr>
        <p:blipFill rotWithShape="1">
          <a:blip r:embed="rId3"/>
          <a:srcRect t="3708"/>
          <a:stretch/>
        </p:blipFill>
        <p:spPr>
          <a:xfrm>
            <a:off x="8200328" y="3576383"/>
            <a:ext cx="3563744" cy="2702392"/>
          </a:xfrm>
          <a:prstGeom prst="rect">
            <a:avLst/>
          </a:prstGeom>
          <a:noFill/>
          <a:ln>
            <a:solidFill>
              <a:schemeClr val="tx1"/>
            </a:solidFill>
          </a:ln>
        </p:spPr>
      </p:pic>
    </p:spTree>
    <p:extLst>
      <p:ext uri="{BB962C8B-B14F-4D97-AF65-F5344CB8AC3E}">
        <p14:creationId xmlns:p14="http://schemas.microsoft.com/office/powerpoint/2010/main" val="338599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lstStyle/>
          <a:p>
            <a:r>
              <a:rPr lang="en-US" dirty="0"/>
              <a:t>Data Preparation</a:t>
            </a:r>
          </a:p>
        </p:txBody>
      </p:sp>
      <p:sp>
        <p:nvSpPr>
          <p:cNvPr id="8" name="TextBox 7">
            <a:extLst>
              <a:ext uri="{FF2B5EF4-FFF2-40B4-BE49-F238E27FC236}">
                <a16:creationId xmlns:a16="http://schemas.microsoft.com/office/drawing/2014/main" id="{79E88FFD-0799-83D2-5475-248BC55B7262}"/>
              </a:ext>
            </a:extLst>
          </p:cNvPr>
          <p:cNvSpPr txBox="1"/>
          <p:nvPr/>
        </p:nvSpPr>
        <p:spPr>
          <a:xfrm>
            <a:off x="3048699" y="6356350"/>
            <a:ext cx="609460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Light"/>
                <a:ea typeface="+mn-ea"/>
                <a:cs typeface="+mn-cs"/>
              </a:rPr>
              <a:t>https://www.sub-brain.com/business/business-model-canvas-sbc/</a:t>
            </a:r>
          </a:p>
        </p:txBody>
      </p:sp>
      <p:sp>
        <p:nvSpPr>
          <p:cNvPr id="9" name="TextBox 8">
            <a:extLst>
              <a:ext uri="{FF2B5EF4-FFF2-40B4-BE49-F238E27FC236}">
                <a16:creationId xmlns:a16="http://schemas.microsoft.com/office/drawing/2014/main" id="{268E9EDD-2CC5-A5A0-EA98-BD2856762D06}"/>
              </a:ext>
            </a:extLst>
          </p:cNvPr>
          <p:cNvSpPr txBox="1"/>
          <p:nvPr/>
        </p:nvSpPr>
        <p:spPr>
          <a:xfrm>
            <a:off x="340291" y="2730857"/>
            <a:ext cx="3447819"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ource Sans Pro Light"/>
                <a:ea typeface="+mn-ea"/>
                <a:cs typeface="+mn-cs"/>
              </a:rPr>
              <a:t>Data layout design</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Source Sans Pro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Source Sans Pro Light"/>
              </a:rPr>
              <a:t>Formatting data</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Source Sans Pro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Source Sans Pro Light"/>
              </a:rPr>
              <a:t>Validating and cleansing data</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Source Sans Pro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Source Sans Pro Light"/>
              </a:rPr>
              <a:t>Aggregating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Source Sans Pro Light"/>
            </a:endParaRP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Source Sans Pro Light"/>
            </a:endParaRPr>
          </a:p>
        </p:txBody>
      </p:sp>
      <p:pic>
        <p:nvPicPr>
          <p:cNvPr id="4" name="Picture 3">
            <a:extLst>
              <a:ext uri="{FF2B5EF4-FFF2-40B4-BE49-F238E27FC236}">
                <a16:creationId xmlns:a16="http://schemas.microsoft.com/office/drawing/2014/main" id="{D6BFFE8A-E4ED-5AFD-73E8-DD33C1A5A0B6}"/>
              </a:ext>
            </a:extLst>
          </p:cNvPr>
          <p:cNvPicPr>
            <a:picLocks noChangeAspect="1"/>
          </p:cNvPicPr>
          <p:nvPr/>
        </p:nvPicPr>
        <p:blipFill>
          <a:blip r:embed="rId2"/>
          <a:stretch>
            <a:fillRect/>
          </a:stretch>
        </p:blipFill>
        <p:spPr>
          <a:xfrm>
            <a:off x="3788110" y="2229609"/>
            <a:ext cx="7708167" cy="2965202"/>
          </a:xfrm>
          <a:prstGeom prst="rect">
            <a:avLst/>
          </a:prstGeom>
        </p:spPr>
      </p:pic>
    </p:spTree>
    <p:extLst>
      <p:ext uri="{BB962C8B-B14F-4D97-AF65-F5344CB8AC3E}">
        <p14:creationId xmlns:p14="http://schemas.microsoft.com/office/powerpoint/2010/main" val="3557358304"/>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E6AE0A-D4B0-4A5B-9359-3C20E0AE6F61}">
  <ds:schemaRefs>
    <ds:schemaRef ds:uri="http://schemas.microsoft.com/sharepoint/v3"/>
    <ds:schemaRef ds:uri="http://purl.org/dc/elements/1.1/"/>
    <ds:schemaRef ds:uri="230e9df3-be65-4c73-a93b-d1236ebd677e"/>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71af3243-3dd4-4a8d-8c0d-dd76da1f02a5"/>
    <ds:schemaRef ds:uri="http://schemas.microsoft.com/office/infopath/2007/PartnerControls"/>
    <ds:schemaRef ds:uri="http://schemas.openxmlformats.org/package/2006/metadata/core-properties"/>
    <ds:schemaRef ds:uri="16c05727-aa75-4e4a-9b5f-8a80a116589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{D97ABD53-B2CC-45CF-BF0D-46D85E17E38C}tf66722518_win32</Template>
  <TotalTime>1143</TotalTime>
  <Words>2176</Words>
  <Application>Microsoft Office PowerPoint</Application>
  <PresentationFormat>Widescreen</PresentationFormat>
  <Paragraphs>612</Paragraphs>
  <Slides>76</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76</vt:i4>
      </vt:variant>
    </vt:vector>
  </HeadingPairs>
  <TitlesOfParts>
    <vt:vector size="89" baseType="lpstr">
      <vt:lpstr>Arial</vt:lpstr>
      <vt:lpstr>Bodoni MT</vt:lpstr>
      <vt:lpstr>Calibri</vt:lpstr>
      <vt:lpstr>Consolas</vt:lpstr>
      <vt:lpstr>Courier New</vt:lpstr>
      <vt:lpstr>Segoe UI</vt:lpstr>
      <vt:lpstr>Segoe UI Semibold</vt:lpstr>
      <vt:lpstr>Segoe UI Semilight</vt:lpstr>
      <vt:lpstr>Source Sans Pro Light</vt:lpstr>
      <vt:lpstr>Times New Roman</vt:lpstr>
      <vt:lpstr>Wingdings</vt:lpstr>
      <vt:lpstr>Custom</vt:lpstr>
      <vt:lpstr>Microsoft Power Platform Template</vt:lpstr>
      <vt:lpstr>Data Analytics in Action</vt:lpstr>
      <vt:lpstr>Agenda</vt:lpstr>
      <vt:lpstr>Data Analytics Concept &amp; Power BI </vt:lpstr>
      <vt:lpstr>What is data?</vt:lpstr>
      <vt:lpstr>How is data stored?</vt:lpstr>
      <vt:lpstr>Data Analytics Lifecycle</vt:lpstr>
      <vt:lpstr>Business Understanding</vt:lpstr>
      <vt:lpstr>Data Understanding</vt:lpstr>
      <vt:lpstr>Data Preparation</vt:lpstr>
      <vt:lpstr>Modeling</vt:lpstr>
      <vt:lpstr>From data to business insights with Power BI</vt:lpstr>
      <vt:lpstr>Different types of analysis</vt:lpstr>
      <vt:lpstr>Tasks of a Data Analyst</vt:lpstr>
      <vt:lpstr>Microsoft Power BI</vt:lpstr>
      <vt:lpstr>The flow of Power BI</vt:lpstr>
      <vt:lpstr>Power BI service</vt:lpstr>
      <vt:lpstr>Get data in Power BI</vt:lpstr>
      <vt:lpstr>Data Source</vt:lpstr>
      <vt:lpstr>Select a storage mode</vt:lpstr>
      <vt:lpstr>Implications of using DirectQuery</vt:lpstr>
      <vt:lpstr>Data profiling options in Power Query Editor</vt:lpstr>
      <vt:lpstr>Data import errors</vt:lpstr>
      <vt:lpstr>Transform data with Power Query Editor</vt:lpstr>
      <vt:lpstr>Choose user-friendly values</vt:lpstr>
      <vt:lpstr>Shaping table structure</vt:lpstr>
      <vt:lpstr>Evaluate and change column data types</vt:lpstr>
      <vt:lpstr>Combine multiple queries into one</vt:lpstr>
      <vt:lpstr>Unpivot or pivot columns</vt:lpstr>
      <vt:lpstr>Performance recommendations</vt:lpstr>
      <vt:lpstr>Model data with Power BI Desktop</vt:lpstr>
      <vt:lpstr>Relational tables</vt:lpstr>
      <vt:lpstr>Normalization</vt:lpstr>
      <vt:lpstr>Other common database objects</vt:lpstr>
      <vt:lpstr>Data table types</vt:lpstr>
      <vt:lpstr>Understand star schemas</vt:lpstr>
      <vt:lpstr>Create relationships</vt:lpstr>
      <vt:lpstr>Edit relationships</vt:lpstr>
      <vt:lpstr>How to use hierarchies for data fields</vt:lpstr>
      <vt:lpstr>What is DAX?</vt:lpstr>
      <vt:lpstr>Create calculated measures</vt:lpstr>
      <vt:lpstr>Quick measures</vt:lpstr>
      <vt:lpstr>Create calculated columns</vt:lpstr>
      <vt:lpstr>Create calculated tables</vt:lpstr>
      <vt:lpstr>DAX Data Types</vt:lpstr>
      <vt:lpstr>DAX operators</vt:lpstr>
      <vt:lpstr>dax.guide</vt:lpstr>
      <vt:lpstr>Common DAX functions</vt:lpstr>
      <vt:lpstr>Dashboard Design Principle &amp; Data Storytelling</vt:lpstr>
      <vt:lpstr>Reference Resource</vt:lpstr>
      <vt:lpstr>choosing an effective visual</vt:lpstr>
      <vt:lpstr>choosing an effective visual</vt:lpstr>
      <vt:lpstr>choosing an effective visual</vt:lpstr>
      <vt:lpstr>choosing an effective visual</vt:lpstr>
      <vt:lpstr>choosing an effective visual</vt:lpstr>
      <vt:lpstr>choosing an effective visual</vt:lpstr>
      <vt:lpstr>choosing an effective visual</vt:lpstr>
      <vt:lpstr>Add visualizations to Power BI reports</vt:lpstr>
      <vt:lpstr>Import custom visuals from AppSource</vt:lpstr>
      <vt:lpstr>Format and configure visualizations</vt:lpstr>
      <vt:lpstr>Configure conditional formatting</vt:lpstr>
      <vt:lpstr>Use the Slicer visual to provide on-report filtering</vt:lpstr>
      <vt:lpstr>Key Performance Indicator visual</vt:lpstr>
      <vt:lpstr>AI Insights for data preparation in Power Query Editor</vt:lpstr>
      <vt:lpstr>AI in the Q&amp;A feature</vt:lpstr>
      <vt:lpstr>Key influencers visual</vt:lpstr>
      <vt:lpstr>Decomposition tree visual</vt:lpstr>
      <vt:lpstr>Business Dashboard Concept </vt:lpstr>
      <vt:lpstr>Sales and Profit Margin</vt:lpstr>
      <vt:lpstr>Variance and Variance Margin</vt:lpstr>
      <vt:lpstr>Aggregate Price</vt:lpstr>
      <vt:lpstr>Sales Dashboard Example</vt:lpstr>
      <vt:lpstr>Sales Dashboard Example</vt:lpstr>
      <vt:lpstr>YTD measure</vt:lpstr>
      <vt:lpstr>YoY growth measure</vt:lpstr>
      <vt:lpstr>Sales Forecast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in Action</dc:title>
  <dc:creator>Iverson - Tissana</dc:creator>
  <cp:lastModifiedBy>Iverson - Tissana</cp:lastModifiedBy>
  <cp:revision>51</cp:revision>
  <dcterms:created xsi:type="dcterms:W3CDTF">2023-11-03T02:57:14Z</dcterms:created>
  <dcterms:modified xsi:type="dcterms:W3CDTF">2023-11-06T08:50:19Z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